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Lst>
  <p:notesMasterIdLst>
    <p:notesMasterId r:id="rId68"/>
  </p:notesMasterIdLst>
  <p:sldIdLst>
    <p:sldId id="291" r:id="rId5"/>
    <p:sldId id="375" r:id="rId6"/>
    <p:sldId id="386" r:id="rId7"/>
    <p:sldId id="258" r:id="rId8"/>
    <p:sldId id="257" r:id="rId9"/>
    <p:sldId id="259" r:id="rId10"/>
    <p:sldId id="260" r:id="rId11"/>
    <p:sldId id="261" r:id="rId12"/>
    <p:sldId id="262" r:id="rId13"/>
    <p:sldId id="263" r:id="rId14"/>
    <p:sldId id="387" r:id="rId15"/>
    <p:sldId id="389" r:id="rId16"/>
    <p:sldId id="390" r:id="rId17"/>
    <p:sldId id="391" r:id="rId18"/>
    <p:sldId id="392" r:id="rId19"/>
    <p:sldId id="400" r:id="rId20"/>
    <p:sldId id="399" r:id="rId21"/>
    <p:sldId id="401" r:id="rId22"/>
    <p:sldId id="395" r:id="rId23"/>
    <p:sldId id="394" r:id="rId24"/>
    <p:sldId id="264" r:id="rId25"/>
    <p:sldId id="265" r:id="rId26"/>
    <p:sldId id="266" r:id="rId27"/>
    <p:sldId id="267" r:id="rId28"/>
    <p:sldId id="340" r:id="rId29"/>
    <p:sldId id="396" r:id="rId30"/>
    <p:sldId id="270" r:id="rId31"/>
    <p:sldId id="271" r:id="rId32"/>
    <p:sldId id="272" r:id="rId33"/>
    <p:sldId id="274" r:id="rId34"/>
    <p:sldId id="273" r:id="rId35"/>
    <p:sldId id="275" r:id="rId36"/>
    <p:sldId id="276" r:id="rId37"/>
    <p:sldId id="277" r:id="rId38"/>
    <p:sldId id="279" r:id="rId39"/>
    <p:sldId id="280" r:id="rId40"/>
    <p:sldId id="278" r:id="rId41"/>
    <p:sldId id="281" r:id="rId42"/>
    <p:sldId id="282" r:id="rId43"/>
    <p:sldId id="283" r:id="rId44"/>
    <p:sldId id="402" r:id="rId45"/>
    <p:sldId id="403" r:id="rId46"/>
    <p:sldId id="397" r:id="rId47"/>
    <p:sldId id="393" r:id="rId48"/>
    <p:sldId id="284" r:id="rId49"/>
    <p:sldId id="286" r:id="rId50"/>
    <p:sldId id="287" r:id="rId51"/>
    <p:sldId id="288" r:id="rId52"/>
    <p:sldId id="408" r:id="rId53"/>
    <p:sldId id="407" r:id="rId54"/>
    <p:sldId id="413" r:id="rId55"/>
    <p:sldId id="412" r:id="rId56"/>
    <p:sldId id="404" r:id="rId57"/>
    <p:sldId id="285" r:id="rId58"/>
    <p:sldId id="409" r:id="rId59"/>
    <p:sldId id="410" r:id="rId60"/>
    <p:sldId id="411" r:id="rId61"/>
    <p:sldId id="398" r:id="rId62"/>
    <p:sldId id="405" r:id="rId63"/>
    <p:sldId id="414" r:id="rId64"/>
    <p:sldId id="406" r:id="rId65"/>
    <p:sldId id="416" r:id="rId66"/>
    <p:sldId id="415" r:id="rId6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7386" autoAdjust="0"/>
  </p:normalViewPr>
  <p:slideViewPr>
    <p:cSldViewPr snapToGrid="0">
      <p:cViewPr varScale="1">
        <p:scale>
          <a:sx n="138" d="100"/>
          <a:sy n="138" d="100"/>
        </p:scale>
        <p:origin x="144" y="51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tableStyles" Target="tableStyles.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microsoft.com/office/2016/11/relationships/changesInfo" Target="changesInfos/changesInfo1.xml"/><Relationship Id="rId4" Type="http://schemas.openxmlformats.org/officeDocument/2006/relationships/slideMaster" Target="slideMasters/slideMaster2.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7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02-05T16:59:21.614"/>
    </inkml:context>
    <inkml:brush xml:id="br0">
      <inkml:brushProperty name="width" value="0.05" units="cm"/>
      <inkml:brushProperty name="height" value="0.05" units="cm"/>
    </inkml:brush>
  </inkml:definitions>
  <inkml:trace contextRef="#ctx0" brushRef="#br0">1 0 10394 0 0,'15'21'2793'0'0,"-6"-8"-2169"0"0,-10-13-1432 0 0,-2 3 104 0 0,-1-3 816 0 0,3 0-56 0 0,-1 1 48 0 0,2 2-56 0 0,-1 0-24 0 0,1-1-24 0 0,-3 0-80 0 0,3-1-200 0 0,6 4-969 0 0,-5-5 1033 0 0,5 2-568 0 0,-4-1-504 0 0</inkml:trace>
</inkml:ink>
</file>

<file path=ppt/media/image1.png>
</file>

<file path=ppt/media/image10.jpg>
</file>

<file path=ppt/media/image10.png>
</file>

<file path=ppt/media/image11.jpg>
</file>

<file path=ppt/media/image2.jpg>
</file>

<file path=ppt/media/image3.jpg>
</file>

<file path=ppt/media/image4.png>
</file>

<file path=ppt/media/image5.jp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11/10/2023</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22A3A-DE9F-410B-9A38-1D48271E7588}" type="slidenum">
              <a:rPr lang="nl-BE" smtClean="0"/>
              <a:t>24</a:t>
            </a:fld>
            <a:endParaRPr lang="nl-BE"/>
          </a:p>
        </p:txBody>
      </p:sp>
    </p:spTree>
    <p:extLst>
      <p:ext uri="{BB962C8B-B14F-4D97-AF65-F5344CB8AC3E}">
        <p14:creationId xmlns:p14="http://schemas.microsoft.com/office/powerpoint/2010/main" val="40957025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10/11/2023</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10/11/2023</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10/11/2023</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10/11/2023</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10/11/2023</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10/11/2023</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10/11/2023</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10/11/2023</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10/11/2023</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10/11/2023</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10/11/2023</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10/11/2023</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t="10883" b="10883"/>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a:br>
            <a:br>
              <a:rPr lang="nl-BE" sz="4400"/>
            </a:br>
            <a:r>
              <a:rPr lang="nl-BE" sz="360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a:bodyPr>
          <a:lstStyle/>
          <a:p>
            <a:r>
              <a:rPr lang="nl-BE" sz="5100" dirty="0"/>
              <a:t>Basiskennis</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E6F53-43B6-490C-AF49-3D9DB45EF939}"/>
              </a:ext>
            </a:extLst>
          </p:cNvPr>
          <p:cNvSpPr>
            <a:spLocks noGrp="1"/>
          </p:cNvSpPr>
          <p:nvPr>
            <p:ph type="title"/>
          </p:nvPr>
        </p:nvSpPr>
        <p:spPr>
          <a:xfrm>
            <a:off x="838200" y="365126"/>
            <a:ext cx="10515600" cy="737282"/>
          </a:xfrm>
        </p:spPr>
        <p:txBody>
          <a:bodyPr/>
          <a:lstStyle/>
          <a:p>
            <a:r>
              <a:rPr lang="en-US" dirty="0"/>
              <a:t>Types</a:t>
            </a:r>
          </a:p>
        </p:txBody>
      </p:sp>
      <p:sp>
        <p:nvSpPr>
          <p:cNvPr id="3" name="Content Placeholder 2">
            <a:extLst>
              <a:ext uri="{FF2B5EF4-FFF2-40B4-BE49-F238E27FC236}">
                <a16:creationId xmlns:a16="http://schemas.microsoft.com/office/drawing/2014/main" id="{9F0D7122-1E76-4912-97B7-92B339213E70}"/>
              </a:ext>
            </a:extLst>
          </p:cNvPr>
          <p:cNvSpPr>
            <a:spLocks noGrp="1"/>
          </p:cNvSpPr>
          <p:nvPr>
            <p:ph idx="1"/>
          </p:nvPr>
        </p:nvSpPr>
        <p:spPr>
          <a:xfrm>
            <a:off x="838200" y="1333144"/>
            <a:ext cx="10515600" cy="4843819"/>
          </a:xfrm>
        </p:spPr>
        <p:txBody>
          <a:bodyPr/>
          <a:lstStyle/>
          <a:p>
            <a:r>
              <a:rPr lang="nl-BE" dirty="0"/>
              <a:t>Voorgedefinieerde Types</a:t>
            </a:r>
          </a:p>
          <a:p>
            <a:pPr lvl="1"/>
            <a:r>
              <a:rPr lang="nl-BE" dirty="0"/>
              <a:t>Gekend door de compiler / CLR</a:t>
            </a:r>
          </a:p>
          <a:p>
            <a:pPr lvl="1"/>
            <a:r>
              <a:rPr lang="nl-BE" dirty="0"/>
              <a:t>Getallen, tekst, datum, logische types</a:t>
            </a:r>
          </a:p>
          <a:p>
            <a:pPr lvl="2"/>
            <a:r>
              <a:rPr lang="nl-BE" dirty="0" err="1"/>
              <a:t>Bijv</a:t>
            </a:r>
            <a:r>
              <a:rPr lang="nl-BE" dirty="0"/>
              <a:t> : int, long, </a:t>
            </a:r>
            <a:r>
              <a:rPr lang="nl-BE" dirty="0" err="1"/>
              <a:t>float</a:t>
            </a:r>
            <a:r>
              <a:rPr lang="nl-BE" dirty="0"/>
              <a:t>, string, </a:t>
            </a:r>
            <a:r>
              <a:rPr lang="nl-BE" dirty="0" err="1"/>
              <a:t>bool</a:t>
            </a:r>
            <a:r>
              <a:rPr lang="nl-BE" dirty="0"/>
              <a:t>,…</a:t>
            </a:r>
          </a:p>
          <a:p>
            <a:pPr lvl="2"/>
            <a:endParaRPr lang="en-US" dirty="0"/>
          </a:p>
          <a:p>
            <a:r>
              <a:rPr lang="nl-BE" dirty="0"/>
              <a:t>Zelf gecreëerde Types</a:t>
            </a:r>
          </a:p>
          <a:p>
            <a:pPr lvl="1"/>
            <a:r>
              <a:rPr lang="nl-BE" dirty="0"/>
              <a:t>In C# is het zeer makkelijk om zelf types te creëren</a:t>
            </a:r>
          </a:p>
          <a:p>
            <a:pPr lvl="1"/>
            <a:r>
              <a:rPr lang="nl-BE" dirty="0"/>
              <a:t>Met behulp van class, </a:t>
            </a:r>
            <a:r>
              <a:rPr lang="nl-BE" dirty="0" err="1"/>
              <a:t>struct</a:t>
            </a:r>
            <a:r>
              <a:rPr lang="nl-BE" dirty="0"/>
              <a:t>, interface</a:t>
            </a:r>
          </a:p>
        </p:txBody>
      </p:sp>
      <p:sp>
        <p:nvSpPr>
          <p:cNvPr id="4" name="Tijdelijke aanduiding voor dianummer 3">
            <a:extLst>
              <a:ext uri="{FF2B5EF4-FFF2-40B4-BE49-F238E27FC236}">
                <a16:creationId xmlns:a16="http://schemas.microsoft.com/office/drawing/2014/main" id="{8128DD4F-D7E5-4F91-AB0B-E711B55F4AA2}"/>
              </a:ext>
            </a:extLst>
          </p:cNvPr>
          <p:cNvSpPr>
            <a:spLocks noGrp="1"/>
          </p:cNvSpPr>
          <p:nvPr>
            <p:ph type="sldNum" sz="quarter" idx="12"/>
          </p:nvPr>
        </p:nvSpPr>
        <p:spPr/>
        <p:txBody>
          <a:bodyPr/>
          <a:lstStyle/>
          <a:p>
            <a:fld id="{97BA5271-A444-4CCD-8D0C-6769CDD0D776}" type="slidenum">
              <a:rPr lang="en-US" smtClean="0"/>
              <a:t>10</a:t>
            </a:fld>
            <a:endParaRPr lang="en-US"/>
          </a:p>
        </p:txBody>
      </p:sp>
    </p:spTree>
    <p:extLst>
      <p:ext uri="{BB962C8B-B14F-4D97-AF65-F5344CB8AC3E}">
        <p14:creationId xmlns:p14="http://schemas.microsoft.com/office/powerpoint/2010/main" val="277644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777" r="877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Primitieve</a:t>
            </a:r>
            <a:br>
              <a:rPr lang="en-US" sz="4800" b="1" dirty="0"/>
            </a:br>
            <a:r>
              <a:rPr lang="en-US" sz="4800" b="1" dirty="0"/>
              <a:t>Datatypes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Primitieve datatypes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84988"/>
            <a:ext cx="11363865" cy="5440099"/>
          </a:xfrm>
        </p:spPr>
        <p:txBody>
          <a:bodyPr>
            <a:normAutofit/>
          </a:bodyPr>
          <a:lstStyle/>
          <a:p>
            <a:r>
              <a:rPr lang="nl-BE" dirty="0"/>
              <a:t>Binnen .Net zijn een aantal types gedefinieerd die we gebruiken om met data te werken.</a:t>
            </a:r>
          </a:p>
          <a:p>
            <a:r>
              <a:rPr lang="nl-BE" dirty="0"/>
              <a:t>Elk type is geschikt om met bepaalde data om te gaan.</a:t>
            </a:r>
          </a:p>
          <a:p>
            <a:r>
              <a:rPr lang="nl-BE" dirty="0"/>
              <a:t>We moeten dus zorgvuldig kiezen welk datatype we gaan gebruiken afhankelijk de data die we moeten verwerken en opslaan.</a:t>
            </a:r>
          </a:p>
          <a:p>
            <a:r>
              <a:rPr lang="nl-BE" dirty="0"/>
              <a:t>Het gekozen type bepaalt ook de hoeveelheid plaats dit inneemt in het geheugen.</a:t>
            </a:r>
          </a:p>
          <a:p>
            <a:r>
              <a:rPr lang="nl-BE" dirty="0"/>
              <a:t>We hebben specifieke types die we gebruiken om het verwerken van gehele getallen, </a:t>
            </a:r>
            <a:r>
              <a:rPr lang="nl-BE" dirty="0" err="1"/>
              <a:t>comma</a:t>
            </a:r>
            <a:r>
              <a:rPr lang="nl-BE" dirty="0"/>
              <a:t> getallen, binaire data of tekst.</a:t>
            </a:r>
          </a:p>
          <a:p>
            <a:endParaRPr lang="nl-BE" dirty="0"/>
          </a:p>
          <a:p>
            <a:endParaRPr lang="nl-BE" dirty="0"/>
          </a:p>
        </p:txBody>
      </p:sp>
    </p:spTree>
    <p:extLst>
      <p:ext uri="{BB962C8B-B14F-4D97-AF65-F5344CB8AC3E}">
        <p14:creationId xmlns:p14="http://schemas.microsoft.com/office/powerpoint/2010/main" val="2964266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Gehele getallen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2939"/>
            <a:ext cx="11363865" cy="5272148"/>
          </a:xfrm>
        </p:spPr>
        <p:txBody>
          <a:bodyPr>
            <a:normAutofit/>
          </a:bodyPr>
          <a:lstStyle/>
          <a:p>
            <a:r>
              <a:rPr lang="nl-BE" dirty="0"/>
              <a:t>Indien we een geheel getal willen weergeven gebruiken we een van volgende primitieve types:</a:t>
            </a:r>
          </a:p>
          <a:p>
            <a:pPr lvl="1"/>
            <a:r>
              <a:rPr lang="nl-BE" dirty="0">
                <a:latin typeface="+mj-lt"/>
              </a:rPr>
              <a:t>byte		=&gt; kan een getal tussen 0 en 255 opslaan. </a:t>
            </a:r>
          </a:p>
          <a:p>
            <a:pPr lvl="1"/>
            <a:r>
              <a:rPr lang="nl-BE" dirty="0" err="1">
                <a:latin typeface="+mj-lt"/>
              </a:rPr>
              <a:t>sbyte</a:t>
            </a:r>
            <a:r>
              <a:rPr lang="nl-BE" dirty="0">
                <a:latin typeface="+mj-lt"/>
              </a:rPr>
              <a:t>		=&gt; kan een negatieve byte tussen -128 tot 127 opslaan</a:t>
            </a:r>
          </a:p>
          <a:p>
            <a:pPr lvl="1"/>
            <a:r>
              <a:rPr lang="nl-BE" dirty="0">
                <a:latin typeface="+mj-lt"/>
              </a:rPr>
              <a:t>short		=&gt; 16 bit getal tussen </a:t>
            </a:r>
            <a:r>
              <a:rPr lang="en-IE" b="0" i="0" dirty="0">
                <a:solidFill>
                  <a:srgbClr val="161616"/>
                </a:solidFill>
                <a:effectLst/>
                <a:latin typeface="+mj-lt"/>
              </a:rPr>
              <a:t>-32,768 </a:t>
            </a:r>
            <a:r>
              <a:rPr lang="nl-BE" b="0" i="0" dirty="0">
                <a:solidFill>
                  <a:srgbClr val="161616"/>
                </a:solidFill>
                <a:effectLst/>
                <a:latin typeface="+mj-lt"/>
              </a:rPr>
              <a:t>en</a:t>
            </a:r>
            <a:r>
              <a:rPr lang="en-IE" b="0" i="0" dirty="0">
                <a:solidFill>
                  <a:srgbClr val="161616"/>
                </a:solidFill>
                <a:effectLst/>
                <a:latin typeface="+mj-lt"/>
              </a:rPr>
              <a:t> 32,767</a:t>
            </a:r>
          </a:p>
          <a:p>
            <a:pPr lvl="1"/>
            <a:r>
              <a:rPr lang="en-IE" dirty="0" err="1">
                <a:solidFill>
                  <a:srgbClr val="161616"/>
                </a:solidFill>
                <a:latin typeface="+mj-lt"/>
              </a:rPr>
              <a:t>ushort</a:t>
            </a:r>
            <a:r>
              <a:rPr lang="en-IE" dirty="0">
                <a:solidFill>
                  <a:srgbClr val="161616"/>
                </a:solidFill>
                <a:latin typeface="+mj-lt"/>
              </a:rPr>
              <a:t>		=&gt; </a:t>
            </a:r>
            <a:r>
              <a:rPr lang="nl-BE" dirty="0">
                <a:solidFill>
                  <a:srgbClr val="161616"/>
                </a:solidFill>
                <a:latin typeface="+mj-lt"/>
              </a:rPr>
              <a:t>16 bit getal tussen  0 en 65,535.</a:t>
            </a:r>
          </a:p>
          <a:p>
            <a:pPr lvl="1"/>
            <a:r>
              <a:rPr lang="nl-BE" dirty="0">
                <a:solidFill>
                  <a:srgbClr val="161616"/>
                </a:solidFill>
                <a:latin typeface="+mj-lt"/>
              </a:rPr>
              <a:t>int		=&gt; 32 bit getal tussen -2 147 483 648 en 2 147 483 647</a:t>
            </a:r>
          </a:p>
          <a:p>
            <a:pPr lvl="1"/>
            <a:r>
              <a:rPr lang="nl-BE" dirty="0" err="1">
                <a:latin typeface="+mj-lt"/>
              </a:rPr>
              <a:t>uint</a:t>
            </a:r>
            <a:r>
              <a:rPr lang="nl-BE" dirty="0">
                <a:latin typeface="+mj-lt"/>
              </a:rPr>
              <a:t>		=&gt; 32 bit getal tussen 0 en 4 294 967 295</a:t>
            </a:r>
          </a:p>
          <a:p>
            <a:pPr lvl="1"/>
            <a:r>
              <a:rPr lang="nl-BE" dirty="0">
                <a:latin typeface="+mj-lt"/>
              </a:rPr>
              <a:t>long		=&gt; 64 bit getal tussen -9 223 372 036 854 775 808 en 					     9,223,372,036,854,775,807</a:t>
            </a:r>
          </a:p>
          <a:p>
            <a:pPr lvl="1"/>
            <a:r>
              <a:rPr lang="nl-BE" dirty="0" err="1">
                <a:latin typeface="+mj-lt"/>
              </a:rPr>
              <a:t>ulong</a:t>
            </a:r>
            <a:r>
              <a:rPr lang="nl-BE" dirty="0">
                <a:latin typeface="+mj-lt"/>
              </a:rPr>
              <a:t>		=&gt; 64 bit getal tussen 0 en 18 446 744 073 709 551 615</a:t>
            </a:r>
          </a:p>
        </p:txBody>
      </p:sp>
    </p:spTree>
    <p:extLst>
      <p:ext uri="{BB962C8B-B14F-4D97-AF65-F5344CB8AC3E}">
        <p14:creationId xmlns:p14="http://schemas.microsoft.com/office/powerpoint/2010/main" val="3808241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1000"/>
                                        <p:tgtEl>
                                          <p:spTgt spid="3">
                                            <p:txEl>
                                              <p:pRg st="7" end="7"/>
                                            </p:txEl>
                                          </p:spTgt>
                                        </p:tgtEl>
                                      </p:cBhvr>
                                    </p:animEffect>
                                    <p:anim calcmode="lin" valueType="num">
                                      <p:cBhvr>
                                        <p:cTn id="5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8" end="8"/>
                                            </p:txEl>
                                          </p:spTgt>
                                        </p:tgtEl>
                                        <p:attrNameLst>
                                          <p:attrName>style.visibility</p:attrName>
                                        </p:attrNameLst>
                                      </p:cBhvr>
                                      <p:to>
                                        <p:strVal val="visible"/>
                                      </p:to>
                                    </p:set>
                                    <p:animEffect transition="in" filter="fade">
                                      <p:cBhvr>
                                        <p:cTn id="63" dur="1000"/>
                                        <p:tgtEl>
                                          <p:spTgt spid="3">
                                            <p:txEl>
                                              <p:pRg st="8" end="8"/>
                                            </p:txEl>
                                          </p:spTgt>
                                        </p:tgtEl>
                                      </p:cBhvr>
                                    </p:animEffect>
                                    <p:anim calcmode="lin" valueType="num">
                                      <p:cBhvr>
                                        <p:cTn id="6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Komma getallen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866122"/>
            <a:ext cx="11363865" cy="4758965"/>
          </a:xfrm>
        </p:spPr>
        <p:txBody>
          <a:bodyPr>
            <a:normAutofit/>
          </a:bodyPr>
          <a:lstStyle/>
          <a:p>
            <a:r>
              <a:rPr lang="nl-BE" dirty="0"/>
              <a:t>Als we een niet geheel getal, een komma getal willen voorstellen, gebruiken we:</a:t>
            </a:r>
          </a:p>
          <a:p>
            <a:pPr lvl="1"/>
            <a:r>
              <a:rPr lang="nl-BE" dirty="0" err="1"/>
              <a:t>float</a:t>
            </a:r>
            <a:r>
              <a:rPr lang="nl-BE" dirty="0"/>
              <a:t>		=&gt; 4 bytes </a:t>
            </a:r>
          </a:p>
          <a:p>
            <a:pPr lvl="1"/>
            <a:r>
              <a:rPr lang="nl-BE" dirty="0"/>
              <a:t>double		=&gt; 8 bytes</a:t>
            </a:r>
          </a:p>
          <a:p>
            <a:pPr lvl="1"/>
            <a:r>
              <a:rPr lang="nl-BE" dirty="0" err="1"/>
              <a:t>decimal</a:t>
            </a:r>
            <a:r>
              <a:rPr lang="nl-BE" dirty="0"/>
              <a:t>		=&gt; 16 bytes</a:t>
            </a:r>
          </a:p>
          <a:p>
            <a:endParaRPr lang="nl-BE" dirty="0"/>
          </a:p>
        </p:txBody>
      </p:sp>
    </p:spTree>
    <p:extLst>
      <p:ext uri="{BB962C8B-B14F-4D97-AF65-F5344CB8AC3E}">
        <p14:creationId xmlns:p14="http://schemas.microsoft.com/office/powerpoint/2010/main" val="286498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Tekst, tijd en datum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707502"/>
            <a:ext cx="11557109" cy="4917585"/>
          </a:xfrm>
        </p:spPr>
        <p:txBody>
          <a:bodyPr>
            <a:normAutofit/>
          </a:bodyPr>
          <a:lstStyle/>
          <a:p>
            <a:r>
              <a:rPr lang="nl-BE" dirty="0"/>
              <a:t>Tekst stellen we voor met 1 van volgende datatypes</a:t>
            </a:r>
          </a:p>
          <a:p>
            <a:pPr lvl="1"/>
            <a:r>
              <a:rPr lang="nl-BE" dirty="0" err="1"/>
              <a:t>char</a:t>
            </a:r>
            <a:r>
              <a:rPr lang="nl-BE" dirty="0"/>
              <a:t>	=&gt; Stelt 1 karakter voor.</a:t>
            </a:r>
          </a:p>
          <a:p>
            <a:pPr lvl="1"/>
            <a:r>
              <a:rPr lang="nl-BE" dirty="0"/>
              <a:t>string	=&gt; Een string bevat 0 of meerdere </a:t>
            </a:r>
            <a:r>
              <a:rPr lang="nl-BE" dirty="0" err="1"/>
              <a:t>chars</a:t>
            </a:r>
            <a:endParaRPr lang="nl-BE" dirty="0"/>
          </a:p>
          <a:p>
            <a:pPr lvl="1"/>
            <a:endParaRPr lang="nl-BE" dirty="0"/>
          </a:p>
          <a:p>
            <a:r>
              <a:rPr lang="nl-BE" dirty="0"/>
              <a:t>Datum en tijd hebben volgende datatypes:</a:t>
            </a:r>
          </a:p>
          <a:p>
            <a:pPr lvl="1"/>
            <a:r>
              <a:rPr lang="nl-BE" dirty="0" err="1"/>
              <a:t>DateTime</a:t>
            </a:r>
            <a:r>
              <a:rPr lang="nl-BE" dirty="0"/>
              <a:t>   =&gt; Datum en tijd worden bijgehouden, vertrekkende van de lokale tijdzone</a:t>
            </a:r>
          </a:p>
          <a:p>
            <a:pPr lvl="1"/>
            <a:r>
              <a:rPr lang="nl-BE" dirty="0" err="1"/>
              <a:t>DateTimeOffset</a:t>
            </a:r>
            <a:r>
              <a:rPr lang="nl-BE" dirty="0"/>
              <a:t>  =&gt; Datum en tijd, vertrekkende van de UTC tijd</a:t>
            </a:r>
          </a:p>
          <a:p>
            <a:pPr lvl="1"/>
            <a:endParaRPr lang="nl-BE" dirty="0"/>
          </a:p>
          <a:p>
            <a:pPr lvl="1"/>
            <a:r>
              <a:rPr lang="nl-BE" dirty="0"/>
              <a:t>Vanaf .Net 6 kennen we ook:</a:t>
            </a:r>
          </a:p>
          <a:p>
            <a:pPr lvl="2"/>
            <a:r>
              <a:rPr lang="nl-BE" dirty="0" err="1"/>
              <a:t>DateOnly</a:t>
            </a:r>
            <a:r>
              <a:rPr lang="nl-BE" dirty="0"/>
              <a:t> =&gt; Enkel de datum wordt bijgehouden</a:t>
            </a:r>
          </a:p>
          <a:p>
            <a:pPr lvl="2"/>
            <a:r>
              <a:rPr lang="nl-BE" dirty="0" err="1"/>
              <a:t>TimeOnly</a:t>
            </a:r>
            <a:r>
              <a:rPr lang="nl-BE" dirty="0"/>
              <a:t> =&gt; Enkel de tijd wordt bijgehouden</a:t>
            </a:r>
          </a:p>
          <a:p>
            <a:endParaRPr lang="nl-BE" dirty="0"/>
          </a:p>
        </p:txBody>
      </p:sp>
    </p:spTree>
    <p:extLst>
      <p:ext uri="{BB962C8B-B14F-4D97-AF65-F5344CB8AC3E}">
        <p14:creationId xmlns:p14="http://schemas.microsoft.com/office/powerpoint/2010/main" val="3016253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Variabelen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979820"/>
          </a:xfrm>
        </p:spPr>
        <p:txBody>
          <a:bodyPr>
            <a:normAutofit fontScale="92500"/>
          </a:bodyPr>
          <a:lstStyle/>
          <a:p>
            <a:r>
              <a:rPr lang="nl-BE" dirty="0"/>
              <a:t>Variabelen worden gebruikt om tijdelijke dat in op te slaan</a:t>
            </a:r>
          </a:p>
          <a:p>
            <a:pPr lvl="1"/>
            <a:r>
              <a:rPr lang="nl-BE" dirty="0"/>
              <a:t>Wanneer het programma data krijgt van een externe bron (een gebruiker geeft iets in via een scherm, en bestand wordt uitgelezen, …), moeten we die informatie ergens tijdelijk wegschrijven. Hiervoor gebruiken we dus variabelen.</a:t>
            </a:r>
          </a:p>
          <a:p>
            <a:r>
              <a:rPr lang="nl-BE" dirty="0"/>
              <a:t>Variabelen zijn altijd van een bepaald datatype, dat op voorhand moet gekend zijn.</a:t>
            </a:r>
          </a:p>
          <a:p>
            <a:pPr lvl="1"/>
            <a:r>
              <a:rPr lang="nl-BE" dirty="0"/>
              <a:t>Tekst gaat in een string</a:t>
            </a:r>
          </a:p>
          <a:p>
            <a:pPr lvl="1"/>
            <a:r>
              <a:rPr lang="nl-BE" dirty="0"/>
              <a:t>Nummers in een integer, </a:t>
            </a:r>
            <a:r>
              <a:rPr lang="nl-BE" dirty="0" err="1"/>
              <a:t>decimal</a:t>
            </a:r>
            <a:r>
              <a:rPr lang="nl-BE" dirty="0"/>
              <a:t>, double, … afhankelijk</a:t>
            </a:r>
          </a:p>
          <a:p>
            <a:r>
              <a:rPr lang="nl-BE" dirty="0"/>
              <a:t>De naamgeving is belangrijk:</a:t>
            </a:r>
          </a:p>
          <a:p>
            <a:pPr lvl="1"/>
            <a:r>
              <a:rPr lang="nl-BE" dirty="0"/>
              <a:t>Hoofdletter </a:t>
            </a:r>
            <a:r>
              <a:rPr lang="nl-BE" dirty="0">
                <a:sym typeface="Symbol" panose="05050102010706020507" pitchFamily="18" charset="2"/>
              </a:rPr>
              <a:t> kleine letter =&gt; 	</a:t>
            </a:r>
            <a:r>
              <a:rPr lang="nl-BE" dirty="0" err="1">
                <a:sym typeface="Symbol" panose="05050102010706020507" pitchFamily="18" charset="2"/>
              </a:rPr>
              <a:t>FirstName</a:t>
            </a:r>
            <a:r>
              <a:rPr lang="nl-BE" dirty="0">
                <a:sym typeface="Symbol" panose="05050102010706020507" pitchFamily="18" charset="2"/>
              </a:rPr>
              <a:t>  </a:t>
            </a:r>
            <a:r>
              <a:rPr lang="nl-BE" dirty="0" err="1">
                <a:sym typeface="Symbol" panose="05050102010706020507" pitchFamily="18" charset="2"/>
              </a:rPr>
              <a:t>firstName</a:t>
            </a:r>
            <a:r>
              <a:rPr lang="nl-BE" dirty="0">
                <a:sym typeface="Symbol" panose="05050102010706020507" pitchFamily="18" charset="2"/>
              </a:rPr>
              <a:t>  </a:t>
            </a:r>
            <a:r>
              <a:rPr lang="nl-BE" dirty="0" err="1">
                <a:sym typeface="Symbol" panose="05050102010706020507" pitchFamily="18" charset="2"/>
              </a:rPr>
              <a:t>firstname</a:t>
            </a:r>
            <a:endParaRPr lang="nl-BE" dirty="0">
              <a:sym typeface="Symbol" panose="05050102010706020507" pitchFamily="18" charset="2"/>
            </a:endParaRPr>
          </a:p>
          <a:p>
            <a:pPr lvl="1"/>
            <a:r>
              <a:rPr lang="nl-BE" dirty="0">
                <a:sym typeface="Symbol" panose="05050102010706020507" pitchFamily="18" charset="2"/>
              </a:rPr>
              <a:t>Je mag geen woorden gebruiken die C# zelf gebruikt, dit noemen we </a:t>
            </a:r>
            <a:r>
              <a:rPr lang="nl-BE" dirty="0" err="1">
                <a:sym typeface="Symbol" panose="05050102010706020507" pitchFamily="18" charset="2"/>
              </a:rPr>
              <a:t>keywords</a:t>
            </a:r>
            <a:r>
              <a:rPr lang="nl-BE" dirty="0">
                <a:sym typeface="Symbol" panose="05050102010706020507" pitchFamily="18" charset="2"/>
              </a:rPr>
              <a:t> (bijvoorbeeld </a:t>
            </a:r>
            <a:r>
              <a:rPr lang="nl-BE" dirty="0" err="1">
                <a:sym typeface="Symbol" panose="05050102010706020507" pitchFamily="18" charset="2"/>
              </a:rPr>
              <a:t>bool</a:t>
            </a:r>
            <a:r>
              <a:rPr lang="nl-BE" dirty="0">
                <a:sym typeface="Symbol" panose="05050102010706020507" pitchFamily="18" charset="2"/>
              </a:rPr>
              <a:t>, integer, string, </a:t>
            </a:r>
            <a:r>
              <a:rPr lang="nl-BE" dirty="0" err="1">
                <a:sym typeface="Symbol" panose="05050102010706020507" pitchFamily="18" charset="2"/>
              </a:rPr>
              <a:t>enum</a:t>
            </a:r>
            <a:r>
              <a:rPr lang="nl-BE" dirty="0">
                <a:sym typeface="Symbol" panose="05050102010706020507" pitchFamily="18" charset="2"/>
              </a:rPr>
              <a:t>, …)</a:t>
            </a:r>
          </a:p>
          <a:p>
            <a:pPr lvl="1"/>
            <a:r>
              <a:rPr lang="nl-BE" dirty="0">
                <a:sym typeface="Symbol" panose="05050102010706020507" pitchFamily="18" charset="2"/>
              </a:rPr>
              <a:t>Bij afspraak beginnen we een variabele in C# met een kleine letter, elk betekenisvol woord we verder binnen 1 variabele gebruiken begint met een hoofdletter</a:t>
            </a:r>
          </a:p>
          <a:p>
            <a:pPr lvl="2"/>
            <a:r>
              <a:rPr lang="nl-BE" dirty="0">
                <a:sym typeface="Symbol" panose="05050102010706020507" pitchFamily="18" charset="2"/>
              </a:rPr>
              <a:t>Bijvoorbeeld: </a:t>
            </a:r>
            <a:r>
              <a:rPr lang="nl-BE" dirty="0" err="1">
                <a:sym typeface="Symbol" panose="05050102010706020507" pitchFamily="18" charset="2"/>
              </a:rPr>
              <a:t>firstName</a:t>
            </a:r>
            <a:endParaRPr lang="nl-BE" dirty="0">
              <a:sym typeface="Symbol" panose="05050102010706020507" pitchFamily="18" charset="2"/>
            </a:endParaRPr>
          </a:p>
          <a:p>
            <a:pPr lvl="1"/>
            <a:r>
              <a:rPr lang="nl-BE" dirty="0">
                <a:sym typeface="Symbol" panose="05050102010706020507" pitchFamily="18" charset="2"/>
              </a:rPr>
              <a:t>Probeer steeds een duidelijke naam te geven zodat iedereen weet wat de variabele bevat</a:t>
            </a:r>
            <a:endParaRPr lang="nl-BE" dirty="0"/>
          </a:p>
        </p:txBody>
      </p:sp>
    </p:spTree>
    <p:extLst>
      <p:ext uri="{BB962C8B-B14F-4D97-AF65-F5344CB8AC3E}">
        <p14:creationId xmlns:p14="http://schemas.microsoft.com/office/powerpoint/2010/main" val="1459342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fade">
                                      <p:cBhvr>
                                        <p:cTn id="5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118" r="5118"/>
          <a:stretch/>
        </p:blipFill>
        <p:spPr>
          <a:xfrm>
            <a:off x="4085463"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Werken</a:t>
            </a:r>
            <a:r>
              <a:rPr lang="en-US" sz="4800" b="1" dirty="0"/>
              <a:t> met </a:t>
            </a:r>
            <a:r>
              <a:rPr lang="en-US" sz="4800" b="1" dirty="0" err="1"/>
              <a:t>een</a:t>
            </a:r>
            <a:r>
              <a:rPr lang="en-US" sz="4800" b="1" dirty="0"/>
              <a:t> console app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480578"/>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Console applicaties, de basis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195943" y="1138335"/>
            <a:ext cx="11849877" cy="5486752"/>
          </a:xfrm>
        </p:spPr>
        <p:txBody>
          <a:bodyPr>
            <a:normAutofit/>
          </a:bodyPr>
          <a:lstStyle/>
          <a:p>
            <a:r>
              <a:rPr lang="nl-BE" dirty="0"/>
              <a:t>Een console applicatie wordt uitgevoerd in een shell venster van het operating systeem.</a:t>
            </a:r>
          </a:p>
          <a:p>
            <a:r>
              <a:rPr lang="nl-BE" dirty="0"/>
              <a:t>Via het Console type kan je communiceren met dat venster</a:t>
            </a:r>
          </a:p>
          <a:p>
            <a:pPr lvl="2"/>
            <a:r>
              <a:rPr lang="nl-BE" dirty="0"/>
              <a:t>Bijvoorbeeld </a:t>
            </a:r>
            <a:r>
              <a:rPr lang="nl-BE" dirty="0" err="1"/>
              <a:t>Console.WriteLine</a:t>
            </a:r>
            <a:endParaRPr lang="nl-BE" dirty="0"/>
          </a:p>
          <a:p>
            <a:r>
              <a:rPr lang="nl-BE" dirty="0"/>
              <a:t>We kunnen data op die console plaatsen</a:t>
            </a:r>
          </a:p>
          <a:p>
            <a:pPr lvl="1"/>
            <a:r>
              <a:rPr lang="nl-BE" dirty="0" err="1"/>
              <a:t>Console.WriteLine</a:t>
            </a:r>
            <a:r>
              <a:rPr lang="nl-BE" dirty="0"/>
              <a:t>(…)	=&gt; schrijft een tekst op het scherm gevolgd met een new line</a:t>
            </a:r>
          </a:p>
          <a:p>
            <a:pPr lvl="1"/>
            <a:r>
              <a:rPr lang="nl-BE" dirty="0" err="1"/>
              <a:t>Console.Write</a:t>
            </a:r>
            <a:r>
              <a:rPr lang="nl-BE" dirty="0"/>
              <a:t>(…)		=&gt; schrijft tekst op een console zonder die new line. Elke 					volgende lijn wordt gewoon achter deze tekst geplaatst.</a:t>
            </a:r>
          </a:p>
          <a:p>
            <a:r>
              <a:rPr lang="nl-BE" dirty="0"/>
              <a:t>We kunnen input vragen van de gebruiker</a:t>
            </a:r>
          </a:p>
          <a:p>
            <a:pPr lvl="1"/>
            <a:r>
              <a:rPr lang="nl-BE" dirty="0" err="1"/>
              <a:t>Console.ReadLine</a:t>
            </a:r>
            <a:r>
              <a:rPr lang="nl-BE" dirty="0"/>
              <a:t>() 	=&gt; de console leest de tekst tot een enter wordt gegeven</a:t>
            </a:r>
          </a:p>
          <a:p>
            <a:pPr lvl="1"/>
            <a:r>
              <a:rPr lang="nl-BE" dirty="0" err="1"/>
              <a:t>Console.ReadKey</a:t>
            </a:r>
            <a:r>
              <a:rPr lang="nl-BE" dirty="0"/>
              <a:t>	=&gt; de console leest exact 1 karakter</a:t>
            </a:r>
          </a:p>
          <a:p>
            <a:pPr lvl="2"/>
            <a:r>
              <a:rPr lang="nl-BE" dirty="0"/>
              <a:t>Deze waarden worden in een variabele bewaard.</a:t>
            </a:r>
          </a:p>
        </p:txBody>
      </p:sp>
    </p:spTree>
    <p:extLst>
      <p:ext uri="{BB962C8B-B14F-4D97-AF65-F5344CB8AC3E}">
        <p14:creationId xmlns:p14="http://schemas.microsoft.com/office/powerpoint/2010/main" val="3302133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2400" dirty="0"/>
              <a:t>Basis</a:t>
            </a:r>
          </a:p>
          <a:p>
            <a:pPr lvl="1"/>
            <a:r>
              <a:rPr lang="nl-NL" sz="1800" dirty="0"/>
              <a:t>Maak een nieuw C# console project aan</a:t>
            </a:r>
          </a:p>
          <a:p>
            <a:pPr lvl="1"/>
            <a:r>
              <a:rPr lang="nl-NL" sz="1800" dirty="0"/>
              <a:t>Tel 2 gehele getallen op en druk het resultaat af.</a:t>
            </a:r>
          </a:p>
          <a:p>
            <a:pPr lvl="1"/>
            <a:r>
              <a:rPr lang="nl-NL" sz="1800" dirty="0"/>
              <a:t>Tel 2 kommagetallen op en druk het resultaat af.</a:t>
            </a:r>
          </a:p>
          <a:p>
            <a:pPr lvl="1"/>
            <a:r>
              <a:rPr lang="nl-NL" sz="1800" dirty="0"/>
              <a:t>Vraag de gebruiker om tekst in te geven en druk daarna die tekst af</a:t>
            </a:r>
          </a:p>
          <a:p>
            <a:r>
              <a:rPr lang="nl-NL" sz="2400" dirty="0"/>
              <a:t>Moeilijker:</a:t>
            </a:r>
          </a:p>
          <a:p>
            <a:pPr lvl="1"/>
            <a:r>
              <a:rPr lang="nl-NL" sz="1800" dirty="0"/>
              <a:t>Vraag de gebruiker om 2 getallen in te geven. Ken die getallen toe aan een integer en tel ze bij elkaar op. Druk het getal af.</a:t>
            </a:r>
          </a:p>
          <a:p>
            <a:endParaRPr lang="nl-NL" sz="1700" dirty="0"/>
          </a:p>
          <a:p>
            <a:endParaRPr lang="nl-BE" sz="1700" dirty="0"/>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7" r="6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Programmeren</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4326" b="2432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Value </a:t>
            </a:r>
            <a:r>
              <a:rPr lang="nl-BE" sz="4800" b="1" dirty="0"/>
              <a:t>en</a:t>
            </a:r>
            <a:r>
              <a:rPr lang="en-US" sz="4800" b="1" dirty="0"/>
              <a:t> Reference </a:t>
            </a:r>
            <a:br>
              <a:rPr lang="en-US" sz="4800" b="1" dirty="0"/>
            </a:br>
            <a:r>
              <a:rPr lang="en-US" sz="4800" b="1" dirty="0"/>
              <a:t>Datatypes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1971645"/>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B0CF5-0BCF-4677-A4D6-E6C1B83EBA60}"/>
              </a:ext>
            </a:extLst>
          </p:cNvPr>
          <p:cNvSpPr>
            <a:spLocks noGrp="1"/>
          </p:cNvSpPr>
          <p:nvPr>
            <p:ph type="title"/>
          </p:nvPr>
        </p:nvSpPr>
        <p:spPr/>
        <p:txBody>
          <a:bodyPr/>
          <a:lstStyle/>
          <a:p>
            <a:r>
              <a:rPr lang="en-US" dirty="0"/>
              <a:t>Value </a:t>
            </a:r>
            <a:r>
              <a:rPr lang="nl-BE" dirty="0"/>
              <a:t>en</a:t>
            </a:r>
            <a:r>
              <a:rPr lang="en-US" dirty="0"/>
              <a:t> Reference Types</a:t>
            </a:r>
          </a:p>
        </p:txBody>
      </p:sp>
      <p:sp>
        <p:nvSpPr>
          <p:cNvPr id="3" name="Content Placeholder 2">
            <a:extLst>
              <a:ext uri="{FF2B5EF4-FFF2-40B4-BE49-F238E27FC236}">
                <a16:creationId xmlns:a16="http://schemas.microsoft.com/office/drawing/2014/main" id="{B7595B8E-CC55-47A1-AEC7-46161EA6CF00}"/>
              </a:ext>
            </a:extLst>
          </p:cNvPr>
          <p:cNvSpPr>
            <a:spLocks noGrp="1"/>
          </p:cNvSpPr>
          <p:nvPr>
            <p:ph idx="1"/>
          </p:nvPr>
        </p:nvSpPr>
        <p:spPr/>
        <p:txBody>
          <a:bodyPr/>
          <a:lstStyle/>
          <a:p>
            <a:pPr>
              <a:lnSpc>
                <a:spcPct val="150000"/>
              </a:lnSpc>
            </a:pPr>
            <a:r>
              <a:rPr lang="nl-BE" dirty="0"/>
              <a:t>Structureel verschil, zowel intern als in het gebruik</a:t>
            </a:r>
          </a:p>
          <a:p>
            <a:pPr>
              <a:lnSpc>
                <a:spcPct val="150000"/>
              </a:lnSpc>
            </a:pPr>
            <a:r>
              <a:rPr lang="nl-BE" dirty="0"/>
              <a:t>Value types worden gestockeerd in de </a:t>
            </a:r>
            <a:r>
              <a:rPr lang="nl-BE" b="1" u="sng" dirty="0"/>
              <a:t>Stack</a:t>
            </a:r>
          </a:p>
          <a:p>
            <a:pPr lvl="1">
              <a:lnSpc>
                <a:spcPct val="150000"/>
              </a:lnSpc>
            </a:pPr>
            <a:r>
              <a:rPr lang="nl-BE" dirty="0"/>
              <a:t>De Stack werkt sequentieel en is netjes geordend</a:t>
            </a:r>
          </a:p>
          <a:p>
            <a:pPr>
              <a:lnSpc>
                <a:spcPct val="150000"/>
              </a:lnSpc>
            </a:pPr>
            <a:r>
              <a:rPr lang="nl-BE" dirty="0"/>
              <a:t>Reference types worden opgeslagen in de </a:t>
            </a:r>
            <a:r>
              <a:rPr lang="nl-BE" b="1" u="sng" dirty="0"/>
              <a:t>Heap</a:t>
            </a:r>
          </a:p>
          <a:p>
            <a:pPr lvl="1">
              <a:lnSpc>
                <a:spcPct val="150000"/>
              </a:lnSpc>
            </a:pPr>
            <a:r>
              <a:rPr lang="nl-BE" dirty="0"/>
              <a:t>De Heap is het ongeordende geheugen en wordt beheerd door de GC (</a:t>
            </a:r>
            <a:r>
              <a:rPr lang="en-US" dirty="0"/>
              <a:t>garbage collector</a:t>
            </a:r>
            <a:r>
              <a:rPr lang="nl-BE" dirty="0"/>
              <a:t>)</a:t>
            </a:r>
          </a:p>
        </p:txBody>
      </p:sp>
      <p:sp>
        <p:nvSpPr>
          <p:cNvPr id="4" name="Tijdelijke aanduiding voor dianummer 3">
            <a:extLst>
              <a:ext uri="{FF2B5EF4-FFF2-40B4-BE49-F238E27FC236}">
                <a16:creationId xmlns:a16="http://schemas.microsoft.com/office/drawing/2014/main" id="{B79538E6-15D7-4EDC-97AA-DFCB0CBA98E1}"/>
              </a:ext>
            </a:extLst>
          </p:cNvPr>
          <p:cNvSpPr>
            <a:spLocks noGrp="1"/>
          </p:cNvSpPr>
          <p:nvPr>
            <p:ph type="sldNum" sz="quarter" idx="12"/>
          </p:nvPr>
        </p:nvSpPr>
        <p:spPr/>
        <p:txBody>
          <a:bodyPr/>
          <a:lstStyle/>
          <a:p>
            <a:fld id="{97BA5271-A444-4CCD-8D0C-6769CDD0D776}" type="slidenum">
              <a:rPr lang="en-US" smtClean="0"/>
              <a:t>21</a:t>
            </a:fld>
            <a:endParaRPr lang="en-US"/>
          </a:p>
        </p:txBody>
      </p:sp>
    </p:spTree>
    <p:extLst>
      <p:ext uri="{BB962C8B-B14F-4D97-AF65-F5344CB8AC3E}">
        <p14:creationId xmlns:p14="http://schemas.microsoft.com/office/powerpoint/2010/main" val="1929660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31A36-E42D-413A-B891-44401DBAE4E8}"/>
              </a:ext>
            </a:extLst>
          </p:cNvPr>
          <p:cNvSpPr>
            <a:spLocks noGrp="1"/>
          </p:cNvSpPr>
          <p:nvPr>
            <p:ph type="title"/>
          </p:nvPr>
        </p:nvSpPr>
        <p:spPr>
          <a:xfrm>
            <a:off x="838200" y="365125"/>
            <a:ext cx="10515600" cy="711645"/>
          </a:xfrm>
        </p:spPr>
        <p:txBody>
          <a:bodyPr/>
          <a:lstStyle/>
          <a:p>
            <a:r>
              <a:rPr lang="en-US" dirty="0"/>
              <a:t>Value types</a:t>
            </a:r>
          </a:p>
        </p:txBody>
      </p:sp>
      <p:sp>
        <p:nvSpPr>
          <p:cNvPr id="3" name="Content Placeholder 2">
            <a:extLst>
              <a:ext uri="{FF2B5EF4-FFF2-40B4-BE49-F238E27FC236}">
                <a16:creationId xmlns:a16="http://schemas.microsoft.com/office/drawing/2014/main" id="{BA4A4290-4804-4EEC-9F09-AD43E380BCD7}"/>
              </a:ext>
            </a:extLst>
          </p:cNvPr>
          <p:cNvSpPr>
            <a:spLocks noGrp="1"/>
          </p:cNvSpPr>
          <p:nvPr>
            <p:ph idx="1"/>
          </p:nvPr>
        </p:nvSpPr>
        <p:spPr>
          <a:xfrm>
            <a:off x="838200" y="1316052"/>
            <a:ext cx="10515600" cy="4860911"/>
          </a:xfrm>
        </p:spPr>
        <p:txBody>
          <a:bodyPr>
            <a:normAutofit/>
          </a:bodyPr>
          <a:lstStyle/>
          <a:p>
            <a:r>
              <a:rPr lang="nl-BE" dirty="0"/>
              <a:t>De inhoud van een value type wordt beschouwd als een </a:t>
            </a:r>
            <a:r>
              <a:rPr lang="nl-BE" b="1" u="sng" dirty="0"/>
              <a:t>waarde </a:t>
            </a:r>
            <a:endParaRPr lang="nl-BE" dirty="0"/>
          </a:p>
          <a:p>
            <a:pPr lvl="1"/>
            <a:r>
              <a:rPr lang="nl-BE" dirty="0"/>
              <a:t>Bij het kopiëren van een value type wordt de </a:t>
            </a:r>
            <a:r>
              <a:rPr lang="nl-BE" b="1" u="sng" dirty="0"/>
              <a:t>inhoud</a:t>
            </a:r>
            <a:r>
              <a:rPr lang="nl-BE" dirty="0"/>
              <a:t> gekopieerd</a:t>
            </a:r>
          </a:p>
          <a:p>
            <a:pPr marL="1828800" lvl="4"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 = 1;</a:t>
            </a:r>
          </a:p>
          <a:p>
            <a:pPr marL="1828800" lvl="4"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b = a;</a:t>
            </a:r>
          </a:p>
          <a:p>
            <a:pPr marL="1828800" lvl="4" indent="0">
              <a:buNone/>
            </a:pPr>
            <a:r>
              <a:rPr lang="en-US" sz="1400" dirty="0">
                <a:solidFill>
                  <a:srgbClr val="000000"/>
                </a:solidFill>
                <a:latin typeface="Consolas" panose="020B0609020204030204" pitchFamily="49" charset="0"/>
              </a:rPr>
              <a:t>a = 3;</a:t>
            </a:r>
          </a:p>
          <a:p>
            <a:pPr marL="1828800" lvl="4" indent="0">
              <a:buNone/>
            </a:pP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(“b = “+b);</a:t>
            </a:r>
          </a:p>
          <a:p>
            <a:pPr marL="1828800" lvl="4" indent="0">
              <a:buNone/>
            </a:pPr>
            <a:endParaRPr lang="en-US" sz="1400" dirty="0">
              <a:solidFill>
                <a:srgbClr val="000000"/>
              </a:solidFill>
              <a:latin typeface="Consolas" panose="020B0609020204030204" pitchFamily="49" charset="0"/>
            </a:endParaRPr>
          </a:p>
          <a:p>
            <a:pPr marL="1828800" lvl="4" indent="0">
              <a:buNone/>
            </a:pPr>
            <a:r>
              <a:rPr lang="en-US" sz="1400" dirty="0"/>
              <a:t>output=&gt; b = 1</a:t>
            </a:r>
          </a:p>
          <a:p>
            <a:r>
              <a:rPr lang="nl-BE" dirty="0"/>
              <a:t>We kunnen een value type maken door een ‘</a:t>
            </a:r>
            <a:r>
              <a:rPr lang="nl-BE" dirty="0" err="1"/>
              <a:t>struct</a:t>
            </a:r>
            <a:r>
              <a:rPr lang="nl-BE" dirty="0"/>
              <a:t>’ te declareren</a:t>
            </a:r>
          </a:p>
          <a:p>
            <a:pPr marL="1828800" lvl="4"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struct</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PointTo</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y;</a:t>
            </a:r>
          </a:p>
          <a:p>
            <a:pPr marL="1828800" lvl="4" indent="0">
              <a:buNone/>
            </a:pPr>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public</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PointTo</a:t>
            </a:r>
            <a:r>
              <a:rPr lang="fr-FR" sz="1400" dirty="0">
                <a:solidFill>
                  <a:srgbClr val="000000"/>
                </a:solidFill>
                <a:latin typeface="Consolas" panose="020B0609020204030204" pitchFamily="49" charset="0"/>
              </a:rPr>
              <a:t>(</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xPos,</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yPos</a:t>
            </a:r>
            <a:r>
              <a:rPr lang="fr-FR" sz="1400" dirty="0">
                <a:solidFill>
                  <a:srgbClr val="000000"/>
                </a:solidFill>
                <a:latin typeface="Consolas" panose="020B0609020204030204" pitchFamily="49" charset="0"/>
              </a:rPr>
              <a:t>) {</a:t>
            </a:r>
            <a:r>
              <a:rPr lang="en-US" sz="1400" dirty="0">
                <a:solidFill>
                  <a:srgbClr val="000000"/>
                </a:solidFill>
                <a:latin typeface="Consolas" panose="020B0609020204030204" pitchFamily="49" charset="0"/>
              </a:rPr>
              <a:t> x = </a:t>
            </a:r>
            <a:r>
              <a:rPr lang="en-US" sz="1400" dirty="0" err="1">
                <a:solidFill>
                  <a:srgbClr val="000000"/>
                </a:solidFill>
                <a:latin typeface="Consolas" panose="020B0609020204030204" pitchFamily="49" charset="0"/>
              </a:rPr>
              <a:t>xPos</a:t>
            </a:r>
            <a:r>
              <a:rPr lang="en-US" sz="1400" dirty="0">
                <a:solidFill>
                  <a:srgbClr val="000000"/>
                </a:solidFill>
                <a:latin typeface="Consolas" panose="020B0609020204030204" pitchFamily="49" charset="0"/>
              </a:rPr>
              <a:t>; y = </a:t>
            </a:r>
            <a:r>
              <a:rPr lang="en-US" sz="1400" dirty="0" err="1">
                <a:solidFill>
                  <a:srgbClr val="000000"/>
                </a:solidFill>
                <a:latin typeface="Consolas" panose="020B0609020204030204" pitchFamily="49" charset="0"/>
              </a:rPr>
              <a:t>yPos</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 }</a:t>
            </a:r>
            <a:endParaRPr lang="nl-BE" sz="1400" dirty="0"/>
          </a:p>
        </p:txBody>
      </p:sp>
      <p:sp>
        <p:nvSpPr>
          <p:cNvPr id="4" name="Tijdelijke aanduiding voor dianummer 3">
            <a:extLst>
              <a:ext uri="{FF2B5EF4-FFF2-40B4-BE49-F238E27FC236}">
                <a16:creationId xmlns:a16="http://schemas.microsoft.com/office/drawing/2014/main" id="{F589C6E3-3D6B-4B76-93C1-6E4FBC289B29}"/>
              </a:ext>
            </a:extLst>
          </p:cNvPr>
          <p:cNvSpPr>
            <a:spLocks noGrp="1"/>
          </p:cNvSpPr>
          <p:nvPr>
            <p:ph type="sldNum" sz="quarter" idx="12"/>
          </p:nvPr>
        </p:nvSpPr>
        <p:spPr/>
        <p:txBody>
          <a:bodyPr/>
          <a:lstStyle/>
          <a:p>
            <a:fld id="{97BA5271-A444-4CCD-8D0C-6769CDD0D776}" type="slidenum">
              <a:rPr lang="en-US" smtClean="0"/>
              <a:t>22</a:t>
            </a:fld>
            <a:endParaRPr lang="en-US"/>
          </a:p>
        </p:txBody>
      </p:sp>
    </p:spTree>
    <p:extLst>
      <p:ext uri="{BB962C8B-B14F-4D97-AF65-F5344CB8AC3E}">
        <p14:creationId xmlns:p14="http://schemas.microsoft.com/office/powerpoint/2010/main" val="3020687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animEffect transition="in" filter="fade">
                                      <p:cBhvr>
                                        <p:cTn id="39" dur="500"/>
                                        <p:tgtEl>
                                          <p:spTgt spid="3">
                                            <p:txEl>
                                              <p:pRg st="11" end="11"/>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2" end="12"/>
                                            </p:txEl>
                                          </p:spTgt>
                                        </p:tgtEl>
                                        <p:attrNameLst>
                                          <p:attrName>style.visibility</p:attrName>
                                        </p:attrNameLst>
                                      </p:cBhvr>
                                      <p:to>
                                        <p:strVal val="visible"/>
                                      </p:to>
                                    </p:set>
                                    <p:animEffect transition="in" filter="fade">
                                      <p:cBhvr>
                                        <p:cTn id="42" dur="500"/>
                                        <p:tgtEl>
                                          <p:spTgt spid="3">
                                            <p:txEl>
                                              <p:pRg st="12" end="12"/>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animEffect transition="in" filter="fade">
                                      <p:cBhvr>
                                        <p:cTn id="45"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1157D-4928-48DC-8415-1B219C50BC0C}"/>
              </a:ext>
            </a:extLst>
          </p:cNvPr>
          <p:cNvSpPr>
            <a:spLocks noGrp="1"/>
          </p:cNvSpPr>
          <p:nvPr>
            <p:ph type="title"/>
          </p:nvPr>
        </p:nvSpPr>
        <p:spPr>
          <a:xfrm>
            <a:off x="838200" y="365126"/>
            <a:ext cx="10515600" cy="677462"/>
          </a:xfrm>
        </p:spPr>
        <p:txBody>
          <a:bodyPr>
            <a:normAutofit fontScale="90000"/>
          </a:bodyPr>
          <a:lstStyle/>
          <a:p>
            <a:r>
              <a:rPr lang="en-US" dirty="0"/>
              <a:t>Reference types</a:t>
            </a:r>
          </a:p>
        </p:txBody>
      </p:sp>
      <p:sp>
        <p:nvSpPr>
          <p:cNvPr id="3" name="Content Placeholder 2">
            <a:extLst>
              <a:ext uri="{FF2B5EF4-FFF2-40B4-BE49-F238E27FC236}">
                <a16:creationId xmlns:a16="http://schemas.microsoft.com/office/drawing/2014/main" id="{81D31505-EA37-4329-9963-C6ED476E438B}"/>
              </a:ext>
            </a:extLst>
          </p:cNvPr>
          <p:cNvSpPr>
            <a:spLocks noGrp="1"/>
          </p:cNvSpPr>
          <p:nvPr>
            <p:ph idx="1"/>
          </p:nvPr>
        </p:nvSpPr>
        <p:spPr>
          <a:xfrm>
            <a:off x="838200" y="1213503"/>
            <a:ext cx="10515600" cy="4963460"/>
          </a:xfrm>
        </p:spPr>
        <p:txBody>
          <a:bodyPr>
            <a:normAutofit/>
          </a:bodyPr>
          <a:lstStyle/>
          <a:p>
            <a:r>
              <a:rPr lang="nl-BE" sz="2400" dirty="0"/>
              <a:t>Heeft 2 delen: een object en een referentie naar dat object</a:t>
            </a:r>
          </a:p>
          <a:p>
            <a:r>
              <a:rPr lang="nl-BE" sz="2400" dirty="0"/>
              <a:t>Het object bevat de waarde, het gedeclareerde type bevat een referentie naar het object.</a:t>
            </a:r>
          </a:p>
          <a:p>
            <a:endParaRPr lang="nl-BE" sz="2400" dirty="0"/>
          </a:p>
          <a:p>
            <a:endParaRPr lang="nl-BE" sz="2400" dirty="0"/>
          </a:p>
          <a:p>
            <a:endParaRPr lang="nl-BE" sz="2400" dirty="0"/>
          </a:p>
          <a:p>
            <a:r>
              <a:rPr lang="nl-BE" sz="2400" dirty="0"/>
              <a:t>Het is mogelijk dat er meerdere referenties wijzen naar dezelfde waarde(n)</a:t>
            </a:r>
          </a:p>
          <a:p>
            <a:r>
              <a:rPr lang="nl-BE" sz="2400" dirty="0"/>
              <a:t>Een referentie kan ook leeg zijn =&gt; </a:t>
            </a:r>
            <a:r>
              <a:rPr lang="nl-BE" sz="2400" dirty="0" err="1"/>
              <a:t>null</a:t>
            </a:r>
            <a:endParaRPr lang="nl-BE" sz="2400" dirty="0"/>
          </a:p>
          <a:p>
            <a:r>
              <a:rPr lang="nl-BE" sz="2400" dirty="0"/>
              <a:t>Als er geen enkele referentie meer naar het object wijst wordt deze verwijderd door </a:t>
            </a:r>
            <a:r>
              <a:rPr lang="nl-BE" sz="2400"/>
              <a:t>de GC </a:t>
            </a:r>
            <a:endParaRPr lang="nl-BE" dirty="0"/>
          </a:p>
        </p:txBody>
      </p:sp>
      <p:grpSp>
        <p:nvGrpSpPr>
          <p:cNvPr id="6" name="Group 5">
            <a:extLst>
              <a:ext uri="{FF2B5EF4-FFF2-40B4-BE49-F238E27FC236}">
                <a16:creationId xmlns:a16="http://schemas.microsoft.com/office/drawing/2014/main" id="{92F1FE98-8E1D-4C07-8187-A7879838B4BD}"/>
              </a:ext>
            </a:extLst>
          </p:cNvPr>
          <p:cNvGrpSpPr/>
          <p:nvPr/>
        </p:nvGrpSpPr>
        <p:grpSpPr>
          <a:xfrm>
            <a:off x="3548285" y="2405641"/>
            <a:ext cx="3365262" cy="1023360"/>
            <a:chOff x="3548285" y="2405641"/>
            <a:chExt cx="3365262" cy="1023360"/>
          </a:xfrm>
        </p:grpSpPr>
        <p:sp>
          <p:nvSpPr>
            <p:cNvPr id="4" name="Rectangle 3">
              <a:extLst>
                <a:ext uri="{FF2B5EF4-FFF2-40B4-BE49-F238E27FC236}">
                  <a16:creationId xmlns:a16="http://schemas.microsoft.com/office/drawing/2014/main" id="{562FB1B9-60A1-4D07-8A6C-873A2F74A8A3}"/>
                </a:ext>
              </a:extLst>
            </p:cNvPr>
            <p:cNvSpPr/>
            <p:nvPr/>
          </p:nvSpPr>
          <p:spPr>
            <a:xfrm>
              <a:off x="5700044" y="2817977"/>
              <a:ext cx="1213503" cy="6110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613600E-8C7E-448E-A415-74E4416C9979}"/>
                </a:ext>
              </a:extLst>
            </p:cNvPr>
            <p:cNvSpPr/>
            <p:nvPr/>
          </p:nvSpPr>
          <p:spPr>
            <a:xfrm>
              <a:off x="3548285" y="2405641"/>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err="1"/>
                <a:t>Referentie</a:t>
              </a:r>
              <a:r>
                <a:rPr lang="en-US" sz="1400" dirty="0"/>
                <a:t> 1</a:t>
              </a:r>
              <a:endParaRPr lang="en-US" dirty="0"/>
            </a:p>
          </p:txBody>
        </p:sp>
        <p:grpSp>
          <p:nvGrpSpPr>
            <p:cNvPr id="12" name="Group 11">
              <a:extLst>
                <a:ext uri="{FF2B5EF4-FFF2-40B4-BE49-F238E27FC236}">
                  <a16:creationId xmlns:a16="http://schemas.microsoft.com/office/drawing/2014/main" id="{DEFB16F5-CDEC-4AD1-ACCB-1D248B38F2CE}"/>
                </a:ext>
              </a:extLst>
            </p:cNvPr>
            <p:cNvGrpSpPr/>
            <p:nvPr/>
          </p:nvGrpSpPr>
          <p:grpSpPr>
            <a:xfrm>
              <a:off x="5696127" y="2405641"/>
              <a:ext cx="1217420" cy="1023359"/>
              <a:chOff x="5700044" y="2817976"/>
              <a:chExt cx="1217420" cy="1023359"/>
            </a:xfrm>
          </p:grpSpPr>
          <p:sp>
            <p:nvSpPr>
              <p:cNvPr id="5" name="Rectangle 4">
                <a:extLst>
                  <a:ext uri="{FF2B5EF4-FFF2-40B4-BE49-F238E27FC236}">
                    <a16:creationId xmlns:a16="http://schemas.microsoft.com/office/drawing/2014/main" id="{56603B68-1616-4C11-8051-8B79A0432F83}"/>
                  </a:ext>
                </a:extLst>
              </p:cNvPr>
              <p:cNvSpPr/>
              <p:nvPr/>
            </p:nvSpPr>
            <p:spPr>
              <a:xfrm>
                <a:off x="5700044" y="2817976"/>
                <a:ext cx="1213503" cy="3418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dirty="0"/>
                  <a:t>Object</a:t>
                </a:r>
                <a:endParaRPr lang="en-US" dirty="0"/>
              </a:p>
            </p:txBody>
          </p:sp>
          <p:sp>
            <p:nvSpPr>
              <p:cNvPr id="7" name="Rectangle 6">
                <a:extLst>
                  <a:ext uri="{FF2B5EF4-FFF2-40B4-BE49-F238E27FC236}">
                    <a16:creationId xmlns:a16="http://schemas.microsoft.com/office/drawing/2014/main" id="{A50C35FA-BB82-4530-A8EC-95A11C8E3C3A}"/>
                  </a:ext>
                </a:extLst>
              </p:cNvPr>
              <p:cNvSpPr/>
              <p:nvPr/>
            </p:nvSpPr>
            <p:spPr>
              <a:xfrm>
                <a:off x="5703961" y="3499503"/>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Int Y</a:t>
                </a:r>
              </a:p>
            </p:txBody>
          </p:sp>
          <p:sp>
            <p:nvSpPr>
              <p:cNvPr id="9" name="Rectangle 8">
                <a:extLst>
                  <a:ext uri="{FF2B5EF4-FFF2-40B4-BE49-F238E27FC236}">
                    <a16:creationId xmlns:a16="http://schemas.microsoft.com/office/drawing/2014/main" id="{2B1B087D-E64E-48D4-A9A8-384F3FD574DC}"/>
                  </a:ext>
                </a:extLst>
              </p:cNvPr>
              <p:cNvSpPr/>
              <p:nvPr/>
            </p:nvSpPr>
            <p:spPr>
              <a:xfrm>
                <a:off x="5700044" y="3159808"/>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Int x</a:t>
                </a:r>
              </a:p>
            </p:txBody>
          </p:sp>
        </p:grpSp>
        <p:cxnSp>
          <p:nvCxnSpPr>
            <p:cNvPr id="11" name="Straight Arrow Connector 10">
              <a:extLst>
                <a:ext uri="{FF2B5EF4-FFF2-40B4-BE49-F238E27FC236}">
                  <a16:creationId xmlns:a16="http://schemas.microsoft.com/office/drawing/2014/main" id="{4E3DAD91-A4B9-49D5-A337-BB1CAE80EFDF}"/>
                </a:ext>
              </a:extLst>
            </p:cNvPr>
            <p:cNvCxnSpPr>
              <a:stCxn id="8" idx="3"/>
              <a:endCxn id="5" idx="1"/>
            </p:cNvCxnSpPr>
            <p:nvPr/>
          </p:nvCxnSpPr>
          <p:spPr>
            <a:xfrm>
              <a:off x="4761788" y="2576557"/>
              <a:ext cx="9343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421C9497-5F98-49A8-94EC-F42060D9C270}"/>
                </a:ext>
              </a:extLst>
            </p:cNvPr>
            <p:cNvSpPr/>
            <p:nvPr/>
          </p:nvSpPr>
          <p:spPr>
            <a:xfrm>
              <a:off x="3548285" y="3031621"/>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err="1"/>
                <a:t>Referentie</a:t>
              </a:r>
              <a:r>
                <a:rPr lang="en-US" sz="1400" dirty="0"/>
                <a:t> 2</a:t>
              </a:r>
              <a:endParaRPr lang="en-US" dirty="0"/>
            </a:p>
          </p:txBody>
        </p:sp>
        <p:cxnSp>
          <p:nvCxnSpPr>
            <p:cNvPr id="15" name="Straight Arrow Connector 14">
              <a:extLst>
                <a:ext uri="{FF2B5EF4-FFF2-40B4-BE49-F238E27FC236}">
                  <a16:creationId xmlns:a16="http://schemas.microsoft.com/office/drawing/2014/main" id="{658F509A-2EC1-4F80-8CAE-50310B5D6591}"/>
                </a:ext>
              </a:extLst>
            </p:cNvPr>
            <p:cNvCxnSpPr>
              <a:cxnSpLocks/>
              <a:stCxn id="13" idx="3"/>
              <a:endCxn id="5" idx="1"/>
            </p:cNvCxnSpPr>
            <p:nvPr/>
          </p:nvCxnSpPr>
          <p:spPr>
            <a:xfrm flipV="1">
              <a:off x="4761788" y="2576557"/>
              <a:ext cx="934339" cy="6259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0" name="Tijdelijke aanduiding voor dianummer 9">
            <a:extLst>
              <a:ext uri="{FF2B5EF4-FFF2-40B4-BE49-F238E27FC236}">
                <a16:creationId xmlns:a16="http://schemas.microsoft.com/office/drawing/2014/main" id="{BD7C8D47-F02B-4F9E-A37F-4AF14F76D5CA}"/>
              </a:ext>
            </a:extLst>
          </p:cNvPr>
          <p:cNvSpPr>
            <a:spLocks noGrp="1"/>
          </p:cNvSpPr>
          <p:nvPr>
            <p:ph type="sldNum" sz="quarter" idx="12"/>
          </p:nvPr>
        </p:nvSpPr>
        <p:spPr/>
        <p:txBody>
          <a:bodyPr/>
          <a:lstStyle/>
          <a:p>
            <a:fld id="{97BA5271-A444-4CCD-8D0C-6769CDD0D776}" type="slidenum">
              <a:rPr lang="en-US" smtClean="0"/>
              <a:t>23</a:t>
            </a:fld>
            <a:endParaRPr lang="en-US"/>
          </a:p>
        </p:txBody>
      </p:sp>
    </p:spTree>
    <p:extLst>
      <p:ext uri="{BB962C8B-B14F-4D97-AF65-F5344CB8AC3E}">
        <p14:creationId xmlns:p14="http://schemas.microsoft.com/office/powerpoint/2010/main" val="3608440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A1BAC-00C2-49D7-80D0-47AA4D56CD7A}"/>
              </a:ext>
            </a:extLst>
          </p:cNvPr>
          <p:cNvSpPr>
            <a:spLocks noGrp="1"/>
          </p:cNvSpPr>
          <p:nvPr>
            <p:ph type="title"/>
          </p:nvPr>
        </p:nvSpPr>
        <p:spPr>
          <a:xfrm>
            <a:off x="838200" y="365126"/>
            <a:ext cx="10515600" cy="651824"/>
          </a:xfrm>
        </p:spPr>
        <p:txBody>
          <a:bodyPr>
            <a:normAutofit fontScale="90000"/>
          </a:bodyPr>
          <a:lstStyle/>
          <a:p>
            <a:r>
              <a:rPr lang="nl-BE" dirty="0"/>
              <a:t>Een reference type declareren</a:t>
            </a:r>
          </a:p>
        </p:txBody>
      </p:sp>
      <p:sp>
        <p:nvSpPr>
          <p:cNvPr id="3" name="Content Placeholder 2">
            <a:extLst>
              <a:ext uri="{FF2B5EF4-FFF2-40B4-BE49-F238E27FC236}">
                <a16:creationId xmlns:a16="http://schemas.microsoft.com/office/drawing/2014/main" id="{E7898C1B-02F3-4742-A4D6-3D8D9F05E22E}"/>
              </a:ext>
            </a:extLst>
          </p:cNvPr>
          <p:cNvSpPr>
            <a:spLocks noGrp="1"/>
          </p:cNvSpPr>
          <p:nvPr>
            <p:ph idx="1"/>
          </p:nvPr>
        </p:nvSpPr>
        <p:spPr>
          <a:xfrm>
            <a:off x="838200" y="1598064"/>
            <a:ext cx="10515600" cy="4578899"/>
          </a:xfrm>
        </p:spPr>
        <p:txBody>
          <a:bodyPr>
            <a:normAutofit/>
          </a:bodyPr>
          <a:lstStyle/>
          <a:p>
            <a:r>
              <a:rPr lang="nl-BE" dirty="0"/>
              <a:t>We kunnen een reference declareren door ‘class’ te gebruiken </a:t>
            </a:r>
            <a:r>
              <a:rPr lang="nl-BE" dirty="0" err="1"/>
              <a:t>ipv</a:t>
            </a:r>
            <a:r>
              <a:rPr lang="nl-BE" dirty="0"/>
              <a:t> ‘</a:t>
            </a:r>
            <a:r>
              <a:rPr lang="nl-BE" dirty="0" err="1"/>
              <a:t>struct</a:t>
            </a:r>
            <a:r>
              <a:rPr lang="nl-BE" dirty="0"/>
              <a:t>’</a:t>
            </a:r>
          </a:p>
          <a:p>
            <a:pPr marL="1828800" lvl="4" indent="0">
              <a:lnSpc>
                <a:spcPct val="100000"/>
              </a:lnSpc>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class</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PointTo</a:t>
            </a:r>
            <a:r>
              <a:rPr lang="en-US"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a:t>
            </a:r>
          </a:p>
          <a:p>
            <a:pPr marL="1828800" lvl="4" indent="0">
              <a:lnSpc>
                <a:spcPct val="100000"/>
              </a:lnSpc>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y;</a:t>
            </a:r>
          </a:p>
          <a:p>
            <a:pPr marL="1828800" lvl="4" indent="0">
              <a:lnSpc>
                <a:spcPct val="100000"/>
              </a:lnSpc>
              <a:buNone/>
            </a:pPr>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public</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PointTo</a:t>
            </a:r>
            <a:r>
              <a:rPr lang="fr-FR" sz="1400" dirty="0">
                <a:solidFill>
                  <a:srgbClr val="000000"/>
                </a:solidFill>
                <a:latin typeface="Consolas" panose="020B0609020204030204" pitchFamily="49" charset="0"/>
              </a:rPr>
              <a:t>(</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xPos,</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yPos</a:t>
            </a:r>
            <a:r>
              <a:rPr lang="fr-FR"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     x = </a:t>
            </a:r>
            <a:r>
              <a:rPr lang="en-US" sz="1400" dirty="0" err="1">
                <a:solidFill>
                  <a:srgbClr val="000000"/>
                </a:solidFill>
                <a:latin typeface="Consolas" panose="020B0609020204030204" pitchFamily="49" charset="0"/>
              </a:rPr>
              <a:t>xPos</a:t>
            </a:r>
            <a:r>
              <a:rPr lang="en-US" sz="1400" dirty="0">
                <a:solidFill>
                  <a:srgbClr val="000000"/>
                </a:solidFill>
                <a:latin typeface="Consolas" panose="020B0609020204030204" pitchFamily="49" charset="0"/>
              </a:rPr>
              <a:t>;</a:t>
            </a:r>
          </a:p>
          <a:p>
            <a:pPr marL="1828800" lvl="4" indent="0">
              <a:lnSpc>
                <a:spcPct val="100000"/>
              </a:lnSpc>
              <a:buNone/>
            </a:pPr>
            <a:r>
              <a:rPr lang="en-US" sz="1400" dirty="0">
                <a:solidFill>
                  <a:srgbClr val="000000"/>
                </a:solidFill>
                <a:latin typeface="Consolas" panose="020B0609020204030204" pitchFamily="49" charset="0"/>
              </a:rPr>
              <a:t>     y = </a:t>
            </a:r>
            <a:r>
              <a:rPr lang="en-US" sz="1400" dirty="0" err="1">
                <a:solidFill>
                  <a:srgbClr val="000000"/>
                </a:solidFill>
                <a:latin typeface="Consolas" panose="020B0609020204030204" pitchFamily="49" charset="0"/>
              </a:rPr>
              <a:t>yPos</a:t>
            </a:r>
            <a:r>
              <a:rPr lang="en-US" sz="1400" dirty="0">
                <a:solidFill>
                  <a:srgbClr val="000000"/>
                </a:solidFill>
                <a:latin typeface="Consolas" panose="020B0609020204030204" pitchFamily="49" charset="0"/>
              </a:rPr>
              <a:t>;</a:t>
            </a:r>
          </a:p>
          <a:p>
            <a:pPr marL="1828800" lvl="4" indent="0">
              <a:lnSpc>
                <a:spcPct val="100000"/>
              </a:lnSpc>
              <a:buNone/>
            </a:pPr>
            <a:r>
              <a:rPr lang="en-US"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a:t>
            </a:r>
          </a:p>
          <a:p>
            <a:r>
              <a:rPr lang="nl-BE" dirty="0"/>
              <a:t>Ook interface, </a:t>
            </a:r>
            <a:r>
              <a:rPr lang="nl-BE" dirty="0" err="1"/>
              <a:t>delegate</a:t>
            </a:r>
            <a:r>
              <a:rPr lang="nl-BE" dirty="0"/>
              <a:t>, string, object, … zijn reference types</a:t>
            </a:r>
          </a:p>
          <a:p>
            <a:endParaRPr lang="en-US" dirty="0"/>
          </a:p>
          <a:p>
            <a:pPr marL="1828800" lvl="4" indent="0">
              <a:lnSpc>
                <a:spcPct val="100000"/>
              </a:lnSpc>
              <a:buNone/>
            </a:pPr>
            <a:endParaRPr lang="en-US" sz="1400" dirty="0"/>
          </a:p>
        </p:txBody>
      </p:sp>
      <p:sp>
        <p:nvSpPr>
          <p:cNvPr id="4" name="Tijdelijke aanduiding voor dianummer 3">
            <a:extLst>
              <a:ext uri="{FF2B5EF4-FFF2-40B4-BE49-F238E27FC236}">
                <a16:creationId xmlns:a16="http://schemas.microsoft.com/office/drawing/2014/main" id="{2F8297A5-3D4C-41B1-B221-1AE22E4D5181}"/>
              </a:ext>
            </a:extLst>
          </p:cNvPr>
          <p:cNvSpPr>
            <a:spLocks noGrp="1"/>
          </p:cNvSpPr>
          <p:nvPr>
            <p:ph type="sldNum" sz="quarter" idx="12"/>
          </p:nvPr>
        </p:nvSpPr>
        <p:spPr/>
        <p:txBody>
          <a:bodyPr/>
          <a:lstStyle/>
          <a:p>
            <a:fld id="{97BA5271-A444-4CCD-8D0C-6769CDD0D776}" type="slidenum">
              <a:rPr lang="en-US" smtClean="0"/>
              <a:t>24</a:t>
            </a:fld>
            <a:endParaRPr lang="en-US"/>
          </a:p>
        </p:txBody>
      </p:sp>
    </p:spTree>
    <p:extLst>
      <p:ext uri="{BB962C8B-B14F-4D97-AF65-F5344CB8AC3E}">
        <p14:creationId xmlns:p14="http://schemas.microsoft.com/office/powerpoint/2010/main" val="2538391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800" dirty="0"/>
              <a:t>Maak een nieuw C# console project aan</a:t>
            </a:r>
          </a:p>
          <a:p>
            <a:r>
              <a:rPr lang="nl-NL" sz="1800" dirty="0"/>
              <a:t>Creëer een </a:t>
            </a:r>
            <a:r>
              <a:rPr lang="nl-NL" sz="1800" dirty="0" err="1"/>
              <a:t>value</a:t>
            </a:r>
            <a:r>
              <a:rPr lang="nl-NL" sz="1800" dirty="0"/>
              <a:t> type waarin we de hoogste en de laagste temperatuur kunnen weergeven, genaamd </a:t>
            </a:r>
            <a:r>
              <a:rPr lang="nl-NL" sz="1800" dirty="0" err="1"/>
              <a:t>ValueTemp</a:t>
            </a:r>
            <a:endParaRPr lang="nl-NL" sz="1800" dirty="0"/>
          </a:p>
          <a:p>
            <a:r>
              <a:rPr lang="nl-NL" sz="1800" dirty="0"/>
              <a:t>Creëer ook een </a:t>
            </a:r>
            <a:r>
              <a:rPr lang="nl-NL" sz="1800" dirty="0" err="1"/>
              <a:t>reference</a:t>
            </a:r>
            <a:r>
              <a:rPr lang="nl-NL" sz="1800" dirty="0"/>
              <a:t> type met hetzelfde doel: </a:t>
            </a:r>
            <a:r>
              <a:rPr lang="nl-NL" sz="1800" dirty="0" err="1"/>
              <a:t>RefTemp</a:t>
            </a:r>
            <a:endParaRPr lang="nl-NL" sz="1800" dirty="0"/>
          </a:p>
          <a:p>
            <a:r>
              <a:rPr lang="nl-NL" sz="1800" dirty="0"/>
              <a:t>Declareer 3 temp instanties van elk type en wijs het 2de aan het eerste toe.</a:t>
            </a:r>
          </a:p>
          <a:p>
            <a:r>
              <a:rPr lang="nl-NL" sz="1800" dirty="0"/>
              <a:t>Stel het 2de Type gelijk aan het eerste en laat het derde leeg (niet toewijzen)</a:t>
            </a:r>
          </a:p>
          <a:p>
            <a:r>
              <a:rPr lang="nl-NL" sz="1800" dirty="0"/>
              <a:t>Wijzig de temperatuur van het eerste van elk type.</a:t>
            </a:r>
          </a:p>
          <a:p>
            <a:r>
              <a:rPr lang="nl-NL" sz="1800" dirty="0"/>
              <a:t>Druk het resultaat af</a:t>
            </a:r>
          </a:p>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15" b="11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Wat gebeurt er binnen in de CLR ?</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5656593"/>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EC218-9AFA-4EE9-99D4-EDD7821A1484}"/>
              </a:ext>
            </a:extLst>
          </p:cNvPr>
          <p:cNvSpPr>
            <a:spLocks noGrp="1"/>
          </p:cNvSpPr>
          <p:nvPr>
            <p:ph type="title"/>
          </p:nvPr>
        </p:nvSpPr>
        <p:spPr>
          <a:xfrm>
            <a:off x="838200" y="365126"/>
            <a:ext cx="10515600" cy="737282"/>
          </a:xfrm>
        </p:spPr>
        <p:txBody>
          <a:bodyPr/>
          <a:lstStyle/>
          <a:p>
            <a:r>
              <a:rPr lang="nl-BE" dirty="0"/>
              <a:t>Verschil tussen Stack en Heap</a:t>
            </a:r>
          </a:p>
        </p:txBody>
      </p:sp>
      <p:sp>
        <p:nvSpPr>
          <p:cNvPr id="3" name="Content Placeholder 2">
            <a:extLst>
              <a:ext uri="{FF2B5EF4-FFF2-40B4-BE49-F238E27FC236}">
                <a16:creationId xmlns:a16="http://schemas.microsoft.com/office/drawing/2014/main" id="{7250AD04-0239-46B2-B318-FAC840678C11}"/>
              </a:ext>
            </a:extLst>
          </p:cNvPr>
          <p:cNvSpPr>
            <a:spLocks noGrp="1"/>
          </p:cNvSpPr>
          <p:nvPr>
            <p:ph idx="1"/>
          </p:nvPr>
        </p:nvSpPr>
        <p:spPr>
          <a:xfrm>
            <a:off x="838199" y="1298962"/>
            <a:ext cx="6943531" cy="5193912"/>
          </a:xfrm>
        </p:spPr>
        <p:txBody>
          <a:bodyPr/>
          <a:lstStyle/>
          <a:p>
            <a:r>
              <a:rPr lang="nl-BE" dirty="0"/>
              <a:t>De Stack:</a:t>
            </a:r>
          </a:p>
          <a:p>
            <a:pPr lvl="1"/>
            <a:r>
              <a:rPr lang="nl-BE" dirty="0"/>
              <a:t>Is sequentieel opgebouwd</a:t>
            </a:r>
          </a:p>
          <a:p>
            <a:pPr lvl="1"/>
            <a:r>
              <a:rPr lang="nl-BE" dirty="0"/>
              <a:t>Elke thread heeft zijn eigen stack</a:t>
            </a:r>
          </a:p>
          <a:p>
            <a:pPr lvl="1"/>
            <a:r>
              <a:rPr lang="nl-BE" dirty="0"/>
              <a:t>De stack is zelf onderhoudend</a:t>
            </a:r>
          </a:p>
          <a:p>
            <a:pPr lvl="2"/>
            <a:r>
              <a:rPr lang="nl-BE" dirty="0"/>
              <a:t>Wanneer een element niet meer wordt gebruikt dan wordt het verwijderd</a:t>
            </a:r>
          </a:p>
          <a:p>
            <a:pPr lvl="2"/>
            <a:endParaRPr lang="nl-BE" dirty="0"/>
          </a:p>
          <a:p>
            <a:r>
              <a:rPr lang="nl-BE" dirty="0"/>
              <a:t>De Heap</a:t>
            </a:r>
          </a:p>
          <a:p>
            <a:pPr lvl="1"/>
            <a:r>
              <a:rPr lang="nl-BE" dirty="0"/>
              <a:t>Is niet sequentieel</a:t>
            </a:r>
          </a:p>
          <a:p>
            <a:pPr lvl="1"/>
            <a:r>
              <a:rPr lang="nl-BE" dirty="0"/>
              <a:t>De </a:t>
            </a:r>
            <a:r>
              <a:rPr lang="nl-BE" dirty="0" err="1"/>
              <a:t>heap</a:t>
            </a:r>
            <a:r>
              <a:rPr lang="nl-BE" dirty="0"/>
              <a:t> wordt gedeeld!</a:t>
            </a:r>
          </a:p>
          <a:p>
            <a:pPr lvl="1"/>
            <a:r>
              <a:rPr lang="nl-BE" dirty="0"/>
              <a:t>Wanneer een object niet meer is gebruikt, dient deze verwijderd te worden door de eigenaar</a:t>
            </a:r>
          </a:p>
          <a:p>
            <a:pPr lvl="2"/>
            <a:r>
              <a:rPr lang="nl-BE" dirty="0"/>
              <a:t>In .Net is dit gelukkig de taak van de </a:t>
            </a:r>
            <a:r>
              <a:rPr lang="nl-BE" dirty="0" err="1"/>
              <a:t>garbage</a:t>
            </a:r>
            <a:r>
              <a:rPr lang="nl-BE" dirty="0"/>
              <a:t> collector</a:t>
            </a:r>
          </a:p>
        </p:txBody>
      </p:sp>
      <p:grpSp>
        <p:nvGrpSpPr>
          <p:cNvPr id="10" name="Group 9">
            <a:extLst>
              <a:ext uri="{FF2B5EF4-FFF2-40B4-BE49-F238E27FC236}">
                <a16:creationId xmlns:a16="http://schemas.microsoft.com/office/drawing/2014/main" id="{9E827B87-74D7-4ACD-A177-384294D16BAD}"/>
              </a:ext>
            </a:extLst>
          </p:cNvPr>
          <p:cNvGrpSpPr/>
          <p:nvPr/>
        </p:nvGrpSpPr>
        <p:grpSpPr>
          <a:xfrm>
            <a:off x="8304070" y="1298963"/>
            <a:ext cx="1871530" cy="1966751"/>
            <a:chOff x="8304070" y="1298963"/>
            <a:chExt cx="1871530" cy="1966751"/>
          </a:xfrm>
        </p:grpSpPr>
        <p:sp>
          <p:nvSpPr>
            <p:cNvPr id="4" name="Rectangle 3">
              <a:extLst>
                <a:ext uri="{FF2B5EF4-FFF2-40B4-BE49-F238E27FC236}">
                  <a16:creationId xmlns:a16="http://schemas.microsoft.com/office/drawing/2014/main" id="{AB1CE66E-BF72-430A-8C67-7F52E7D3AF6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23384C0D-C716-4281-95B3-41A036C02222}"/>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68F36EA3-EA37-4C96-9288-3DFE508AD58C}"/>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C6C68F9-8EE9-4844-84DD-8148247813CF}"/>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B60DA9CC-FCFE-43A3-8DF5-A8CE43288644}"/>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41EC7894-8FCD-4A4D-B956-A243F75049EA}"/>
              </a:ext>
            </a:extLst>
          </p:cNvPr>
          <p:cNvGrpSpPr/>
          <p:nvPr/>
        </p:nvGrpSpPr>
        <p:grpSpPr>
          <a:xfrm>
            <a:off x="8304070" y="4058813"/>
            <a:ext cx="2967310" cy="2304661"/>
            <a:chOff x="8304070" y="4058813"/>
            <a:chExt cx="2967310" cy="2304661"/>
          </a:xfrm>
        </p:grpSpPr>
        <p:sp>
          <p:nvSpPr>
            <p:cNvPr id="11" name="Rectangle 10">
              <a:extLst>
                <a:ext uri="{FF2B5EF4-FFF2-40B4-BE49-F238E27FC236}">
                  <a16:creationId xmlns:a16="http://schemas.microsoft.com/office/drawing/2014/main" id="{12CC4A70-6A0C-461E-8225-6B9C8FD1058B}"/>
                </a:ext>
              </a:extLst>
            </p:cNvPr>
            <p:cNvSpPr/>
            <p:nvPr/>
          </p:nvSpPr>
          <p:spPr>
            <a:xfrm>
              <a:off x="8304070" y="4058813"/>
              <a:ext cx="2967310" cy="2304661"/>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12" name="Rectangle 11">
              <a:extLst>
                <a:ext uri="{FF2B5EF4-FFF2-40B4-BE49-F238E27FC236}">
                  <a16:creationId xmlns:a16="http://schemas.microsoft.com/office/drawing/2014/main" id="{FDDD4632-5D81-4B2A-84A1-1D4A398AA55C}"/>
                </a:ext>
              </a:extLst>
            </p:cNvPr>
            <p:cNvSpPr/>
            <p:nvPr/>
          </p:nvSpPr>
          <p:spPr>
            <a:xfrm>
              <a:off x="8525716" y="5211144"/>
              <a:ext cx="1119674" cy="996980"/>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3" name="Rectangle 12">
              <a:extLst>
                <a:ext uri="{FF2B5EF4-FFF2-40B4-BE49-F238E27FC236}">
                  <a16:creationId xmlns:a16="http://schemas.microsoft.com/office/drawing/2014/main" id="{09171CD5-8E4F-4B06-8546-8CF6FCA32384}"/>
                </a:ext>
              </a:extLst>
            </p:cNvPr>
            <p:cNvSpPr/>
            <p:nvPr/>
          </p:nvSpPr>
          <p:spPr>
            <a:xfrm>
              <a:off x="10356979" y="4425820"/>
              <a:ext cx="391886"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4" name="Rectangle 13">
              <a:extLst>
                <a:ext uri="{FF2B5EF4-FFF2-40B4-BE49-F238E27FC236}">
                  <a16:creationId xmlns:a16="http://schemas.microsoft.com/office/drawing/2014/main" id="{22D1308C-5D1F-4826-8238-C9C96D2F084A}"/>
                </a:ext>
              </a:extLst>
            </p:cNvPr>
            <p:cNvSpPr/>
            <p:nvPr/>
          </p:nvSpPr>
          <p:spPr>
            <a:xfrm>
              <a:off x="9436366" y="4502715"/>
              <a:ext cx="765111" cy="614425"/>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5" name="Rectangle 14">
              <a:extLst>
                <a:ext uri="{FF2B5EF4-FFF2-40B4-BE49-F238E27FC236}">
                  <a16:creationId xmlns:a16="http://schemas.microsoft.com/office/drawing/2014/main" id="{29491DF2-5410-457A-9486-93EEAB967747}"/>
                </a:ext>
              </a:extLst>
            </p:cNvPr>
            <p:cNvSpPr/>
            <p:nvPr/>
          </p:nvSpPr>
          <p:spPr>
            <a:xfrm>
              <a:off x="8476772" y="4350396"/>
              <a:ext cx="830425" cy="189722"/>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6" name="Rectangle 15">
              <a:extLst>
                <a:ext uri="{FF2B5EF4-FFF2-40B4-BE49-F238E27FC236}">
                  <a16:creationId xmlns:a16="http://schemas.microsoft.com/office/drawing/2014/main" id="{D8561AE4-F312-463C-9011-A1870EE135C2}"/>
                </a:ext>
              </a:extLst>
            </p:cNvPr>
            <p:cNvSpPr/>
            <p:nvPr/>
          </p:nvSpPr>
          <p:spPr>
            <a:xfrm>
              <a:off x="10552922" y="5154466"/>
              <a:ext cx="513010" cy="91439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7" name="Rectangle 16">
              <a:extLst>
                <a:ext uri="{FF2B5EF4-FFF2-40B4-BE49-F238E27FC236}">
                  <a16:creationId xmlns:a16="http://schemas.microsoft.com/office/drawing/2014/main" id="{ADACD9D9-BEC6-482B-9024-92E5A231FDF6}"/>
                </a:ext>
              </a:extLst>
            </p:cNvPr>
            <p:cNvSpPr/>
            <p:nvPr/>
          </p:nvSpPr>
          <p:spPr>
            <a:xfrm>
              <a:off x="8672716" y="4638171"/>
              <a:ext cx="438539"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8" name="Rectangle 17">
              <a:extLst>
                <a:ext uri="{FF2B5EF4-FFF2-40B4-BE49-F238E27FC236}">
                  <a16:creationId xmlns:a16="http://schemas.microsoft.com/office/drawing/2014/main" id="{94218339-FF6B-4F79-A653-0B10FE50FDDF}"/>
                </a:ext>
              </a:extLst>
            </p:cNvPr>
            <p:cNvSpPr/>
            <p:nvPr/>
          </p:nvSpPr>
          <p:spPr>
            <a:xfrm>
              <a:off x="9860168" y="5289307"/>
              <a:ext cx="625151"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grpSp>
      <p:sp>
        <p:nvSpPr>
          <p:cNvPr id="5" name="Tijdelijke aanduiding voor dianummer 4">
            <a:extLst>
              <a:ext uri="{FF2B5EF4-FFF2-40B4-BE49-F238E27FC236}">
                <a16:creationId xmlns:a16="http://schemas.microsoft.com/office/drawing/2014/main" id="{FA6DF126-0F7F-447D-8A72-19B1807774B8}"/>
              </a:ext>
            </a:extLst>
          </p:cNvPr>
          <p:cNvSpPr>
            <a:spLocks noGrp="1"/>
          </p:cNvSpPr>
          <p:nvPr>
            <p:ph type="sldNum" sz="quarter" idx="12"/>
          </p:nvPr>
        </p:nvSpPr>
        <p:spPr/>
        <p:txBody>
          <a:bodyPr/>
          <a:lstStyle/>
          <a:p>
            <a:fld id="{97BA5271-A444-4CCD-8D0C-6769CDD0D776}" type="slidenum">
              <a:rPr lang="en-US" smtClean="0"/>
              <a:t>27</a:t>
            </a:fld>
            <a:endParaRPr lang="en-US"/>
          </a:p>
        </p:txBody>
      </p:sp>
    </p:spTree>
    <p:extLst>
      <p:ext uri="{BB962C8B-B14F-4D97-AF65-F5344CB8AC3E}">
        <p14:creationId xmlns:p14="http://schemas.microsoft.com/office/powerpoint/2010/main" val="2289536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1+#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fade">
                                      <p:cBhvr>
                                        <p:cTn id="33" dur="500"/>
                                        <p:tgtEl>
                                          <p:spTgt spid="3">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500"/>
                                        <p:tgtEl>
                                          <p:spTgt spid="3">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fade">
                                      <p:cBhvr>
                                        <p:cTn id="43" dur="500"/>
                                        <p:tgtEl>
                                          <p:spTgt spid="3">
                                            <p:txEl>
                                              <p:pRg st="7" end="7"/>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Effect transition="in" filter="fade">
                                      <p:cBhvr>
                                        <p:cTn id="48" dur="500"/>
                                        <p:tgtEl>
                                          <p:spTgt spid="3">
                                            <p:txEl>
                                              <p:pRg st="8" end="8"/>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9" end="9"/>
                                            </p:txEl>
                                          </p:spTgt>
                                        </p:tgtEl>
                                        <p:attrNameLst>
                                          <p:attrName>style.visibility</p:attrName>
                                        </p:attrNameLst>
                                      </p:cBhvr>
                                      <p:to>
                                        <p:strVal val="visible"/>
                                      </p:to>
                                    </p:set>
                                    <p:animEffect transition="in" filter="fade">
                                      <p:cBhvr>
                                        <p:cTn id="53" dur="500"/>
                                        <p:tgtEl>
                                          <p:spTgt spid="3">
                                            <p:txEl>
                                              <p:pRg st="9" end="9"/>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fade">
                                      <p:cBhvr>
                                        <p:cTn id="6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5B6BC-FDED-43B5-A4ED-EBAE32A6B956}"/>
              </a:ext>
            </a:extLst>
          </p:cNvPr>
          <p:cNvSpPr>
            <a:spLocks noGrp="1"/>
          </p:cNvSpPr>
          <p:nvPr>
            <p:ph type="title"/>
          </p:nvPr>
        </p:nvSpPr>
        <p:spPr>
          <a:xfrm>
            <a:off x="838200" y="365125"/>
            <a:ext cx="10515600" cy="642581"/>
          </a:xfrm>
        </p:spPr>
        <p:txBody>
          <a:bodyPr>
            <a:normAutofit fontScale="90000"/>
          </a:bodyPr>
          <a:lstStyle/>
          <a:p>
            <a:r>
              <a:rPr lang="nl-BE" dirty="0"/>
              <a:t>Wat gaat waar ?</a:t>
            </a:r>
          </a:p>
        </p:txBody>
      </p:sp>
      <p:sp>
        <p:nvSpPr>
          <p:cNvPr id="3" name="Content Placeholder 2">
            <a:extLst>
              <a:ext uri="{FF2B5EF4-FFF2-40B4-BE49-F238E27FC236}">
                <a16:creationId xmlns:a16="http://schemas.microsoft.com/office/drawing/2014/main" id="{5EB3A240-AFE6-4DBC-BAC2-A995EF6F70C7}"/>
              </a:ext>
            </a:extLst>
          </p:cNvPr>
          <p:cNvSpPr>
            <a:spLocks noGrp="1"/>
          </p:cNvSpPr>
          <p:nvPr>
            <p:ph idx="1"/>
          </p:nvPr>
        </p:nvSpPr>
        <p:spPr>
          <a:xfrm>
            <a:off x="838200" y="1504060"/>
            <a:ext cx="5637245" cy="4672903"/>
          </a:xfrm>
        </p:spPr>
        <p:txBody>
          <a:bodyPr>
            <a:normAutofit/>
          </a:bodyPr>
          <a:lstStyle/>
          <a:p>
            <a:r>
              <a:rPr lang="nl-BE" sz="2400" dirty="0"/>
              <a:t>Stack:</a:t>
            </a:r>
          </a:p>
          <a:p>
            <a:pPr lvl="1"/>
            <a:r>
              <a:rPr lang="nl-BE" sz="2000" dirty="0"/>
              <a:t>Alle value types worden in de Stack geplaatst</a:t>
            </a:r>
          </a:p>
          <a:p>
            <a:pPr lvl="1"/>
            <a:r>
              <a:rPr lang="nl-BE" sz="2000" dirty="0"/>
              <a:t>De waarde zelf komt terecht in de Stack</a:t>
            </a:r>
          </a:p>
          <a:p>
            <a:r>
              <a:rPr lang="nl-BE" sz="2400" dirty="0"/>
              <a:t>Heap:</a:t>
            </a:r>
          </a:p>
          <a:p>
            <a:pPr lvl="1"/>
            <a:r>
              <a:rPr lang="nl-BE" sz="2000" dirty="0"/>
              <a:t>Wanneer we een reference type creëren wordt er in de Stack een pointer aangemaakt en in de Heap het eigenlijke object</a:t>
            </a:r>
          </a:p>
          <a:p>
            <a:pPr lvl="1"/>
            <a:r>
              <a:rPr lang="nl-BE" sz="2000" dirty="0"/>
              <a:t>In de Heap wordt de waarde opgeslagen en in de Stack een verwijzing naar de positie in de Heap</a:t>
            </a:r>
          </a:p>
          <a:p>
            <a:pPr lvl="1"/>
            <a:r>
              <a:rPr lang="nl-BE" sz="2000" dirty="0"/>
              <a:t>We kunnen meerdere pointers naar hetzelfde object laten wijzen, ook in de Heap zelf!</a:t>
            </a:r>
          </a:p>
        </p:txBody>
      </p:sp>
      <p:grpSp>
        <p:nvGrpSpPr>
          <p:cNvPr id="4" name="Group 3">
            <a:extLst>
              <a:ext uri="{FF2B5EF4-FFF2-40B4-BE49-F238E27FC236}">
                <a16:creationId xmlns:a16="http://schemas.microsoft.com/office/drawing/2014/main" id="{ABD1BD48-A122-4AF0-B29B-CAF44EA6C583}"/>
              </a:ext>
            </a:extLst>
          </p:cNvPr>
          <p:cNvGrpSpPr/>
          <p:nvPr/>
        </p:nvGrpSpPr>
        <p:grpSpPr>
          <a:xfrm>
            <a:off x="6783180" y="2148049"/>
            <a:ext cx="1642363" cy="1966751"/>
            <a:chOff x="8304070" y="1298963"/>
            <a:chExt cx="1871530" cy="1966751"/>
          </a:xfrm>
        </p:grpSpPr>
        <p:sp>
          <p:nvSpPr>
            <p:cNvPr id="5" name="Rectangle 4">
              <a:extLst>
                <a:ext uri="{FF2B5EF4-FFF2-40B4-BE49-F238E27FC236}">
                  <a16:creationId xmlns:a16="http://schemas.microsoft.com/office/drawing/2014/main" id="{691B2CB7-C840-428C-9ACE-5AA735684D66}"/>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70A8AA76-498D-4C3F-9A0D-38A93C2BACE9}"/>
                </a:ext>
              </a:extLst>
            </p:cNvPr>
            <p:cNvSpPr/>
            <p:nvPr/>
          </p:nvSpPr>
          <p:spPr>
            <a:xfrm>
              <a:off x="8556171" y="1707503"/>
              <a:ext cx="1352939" cy="279918"/>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dirty="0"/>
                <a:t>pointer</a:t>
              </a:r>
            </a:p>
          </p:txBody>
        </p:sp>
        <p:sp>
          <p:nvSpPr>
            <p:cNvPr id="7" name="Rectangle 6">
              <a:extLst>
                <a:ext uri="{FF2B5EF4-FFF2-40B4-BE49-F238E27FC236}">
                  <a16:creationId xmlns:a16="http://schemas.microsoft.com/office/drawing/2014/main" id="{B06DCFBB-B817-482A-A5A7-89204B46E829}"/>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100 : int</a:t>
              </a:r>
            </a:p>
          </p:txBody>
        </p:sp>
        <p:sp>
          <p:nvSpPr>
            <p:cNvPr id="8" name="Rectangle 7">
              <a:extLst>
                <a:ext uri="{FF2B5EF4-FFF2-40B4-BE49-F238E27FC236}">
                  <a16:creationId xmlns:a16="http://schemas.microsoft.com/office/drawing/2014/main" id="{9B8BF031-DBB4-40FB-8DA4-F68DCCF52676}"/>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872BDF04-26AE-4B41-B34D-D3C829A5BA0B}"/>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8B785E2F-0BA6-47F6-A6B3-D4E5EBF504D0}"/>
              </a:ext>
            </a:extLst>
          </p:cNvPr>
          <p:cNvGrpSpPr/>
          <p:nvPr/>
        </p:nvGrpSpPr>
        <p:grpSpPr>
          <a:xfrm>
            <a:off x="8718690" y="2377767"/>
            <a:ext cx="2379481" cy="3247053"/>
            <a:chOff x="8718690" y="2377767"/>
            <a:chExt cx="2379481" cy="3247053"/>
          </a:xfrm>
        </p:grpSpPr>
        <p:sp>
          <p:nvSpPr>
            <p:cNvPr id="11" name="Rectangle 10">
              <a:extLst>
                <a:ext uri="{FF2B5EF4-FFF2-40B4-BE49-F238E27FC236}">
                  <a16:creationId xmlns:a16="http://schemas.microsoft.com/office/drawing/2014/main" id="{3B9D76A5-36D2-45EE-B24F-8AE8A2824825}"/>
                </a:ext>
              </a:extLst>
            </p:cNvPr>
            <p:cNvSpPr/>
            <p:nvPr/>
          </p:nvSpPr>
          <p:spPr>
            <a:xfrm>
              <a:off x="8718690" y="2377767"/>
              <a:ext cx="2379481" cy="3247053"/>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12" name="Rectangle 11">
              <a:extLst>
                <a:ext uri="{FF2B5EF4-FFF2-40B4-BE49-F238E27FC236}">
                  <a16:creationId xmlns:a16="http://schemas.microsoft.com/office/drawing/2014/main" id="{3AEEE4C2-EF74-410D-AD2B-A285A65D25B2}"/>
                </a:ext>
              </a:extLst>
            </p:cNvPr>
            <p:cNvSpPr/>
            <p:nvPr/>
          </p:nvSpPr>
          <p:spPr>
            <a:xfrm>
              <a:off x="8911016" y="4453934"/>
              <a:ext cx="897865" cy="9800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3" name="Rectangle 12">
              <a:extLst>
                <a:ext uri="{FF2B5EF4-FFF2-40B4-BE49-F238E27FC236}">
                  <a16:creationId xmlns:a16="http://schemas.microsoft.com/office/drawing/2014/main" id="{81CC5F19-8C8C-47A3-98F6-4F3D7B304A76}"/>
                </a:ext>
              </a:extLst>
            </p:cNvPr>
            <p:cNvSpPr/>
            <p:nvPr/>
          </p:nvSpPr>
          <p:spPr>
            <a:xfrm>
              <a:off x="9594178" y="2812048"/>
              <a:ext cx="314253"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4" name="Rectangle 13">
              <a:extLst>
                <a:ext uri="{FF2B5EF4-FFF2-40B4-BE49-F238E27FC236}">
                  <a16:creationId xmlns:a16="http://schemas.microsoft.com/office/drawing/2014/main" id="{150E8BD6-071A-4421-A9E0-0CEBFA7A78A6}"/>
                </a:ext>
              </a:extLst>
            </p:cNvPr>
            <p:cNvSpPr/>
            <p:nvPr/>
          </p:nvSpPr>
          <p:spPr>
            <a:xfrm>
              <a:off x="10362017" y="2836507"/>
              <a:ext cx="613541" cy="489652"/>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6" name="Rectangle 15">
              <a:extLst>
                <a:ext uri="{FF2B5EF4-FFF2-40B4-BE49-F238E27FC236}">
                  <a16:creationId xmlns:a16="http://schemas.microsoft.com/office/drawing/2014/main" id="{CEFA638A-8AFF-4A94-A2C9-6316A75F66DC}"/>
                </a:ext>
              </a:extLst>
            </p:cNvPr>
            <p:cNvSpPr/>
            <p:nvPr/>
          </p:nvSpPr>
          <p:spPr>
            <a:xfrm>
              <a:off x="10434098" y="3536079"/>
              <a:ext cx="597744" cy="167243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7" name="Rectangle 16">
              <a:extLst>
                <a:ext uri="{FF2B5EF4-FFF2-40B4-BE49-F238E27FC236}">
                  <a16:creationId xmlns:a16="http://schemas.microsoft.com/office/drawing/2014/main" id="{AAA55500-BB38-4B3C-A8C4-ECE848C19B44}"/>
                </a:ext>
              </a:extLst>
            </p:cNvPr>
            <p:cNvSpPr/>
            <p:nvPr/>
          </p:nvSpPr>
          <p:spPr>
            <a:xfrm>
              <a:off x="9087852" y="3600883"/>
              <a:ext cx="613540"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8" name="Rectangle 17">
              <a:extLst>
                <a:ext uri="{FF2B5EF4-FFF2-40B4-BE49-F238E27FC236}">
                  <a16:creationId xmlns:a16="http://schemas.microsoft.com/office/drawing/2014/main" id="{41CB26A6-9130-4116-8A0B-50B19249C779}"/>
                </a:ext>
              </a:extLst>
            </p:cNvPr>
            <p:cNvSpPr/>
            <p:nvPr/>
          </p:nvSpPr>
          <p:spPr>
            <a:xfrm>
              <a:off x="9868775" y="3730101"/>
              <a:ext cx="501308"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grpSp>
          <p:nvGrpSpPr>
            <p:cNvPr id="23" name="Group 22">
              <a:extLst>
                <a:ext uri="{FF2B5EF4-FFF2-40B4-BE49-F238E27FC236}">
                  <a16:creationId xmlns:a16="http://schemas.microsoft.com/office/drawing/2014/main" id="{480D9A0D-B5BA-4EA9-AB92-6122FB4F1C35}"/>
                </a:ext>
              </a:extLst>
            </p:cNvPr>
            <p:cNvGrpSpPr/>
            <p:nvPr/>
          </p:nvGrpSpPr>
          <p:grpSpPr>
            <a:xfrm>
              <a:off x="8979946" y="3081333"/>
              <a:ext cx="1382071" cy="1740592"/>
              <a:chOff x="8979946" y="3081333"/>
              <a:chExt cx="1382071" cy="1740592"/>
            </a:xfrm>
          </p:grpSpPr>
          <p:sp>
            <p:nvSpPr>
              <p:cNvPr id="15" name="Rectangle 14">
                <a:extLst>
                  <a:ext uri="{FF2B5EF4-FFF2-40B4-BE49-F238E27FC236}">
                    <a16:creationId xmlns:a16="http://schemas.microsoft.com/office/drawing/2014/main" id="{1E053D94-0E7E-40C2-9D3D-B08AFD1CAC98}"/>
                  </a:ext>
                </a:extLst>
              </p:cNvPr>
              <p:cNvSpPr/>
              <p:nvPr/>
            </p:nvSpPr>
            <p:spPr>
              <a:xfrm>
                <a:off x="8979946" y="4554624"/>
                <a:ext cx="721446" cy="267301"/>
              </a:xfrm>
              <a:prstGeom prst="rect">
                <a:avLst/>
              </a:prstGeom>
              <a:solidFill>
                <a:schemeClr val="accent4">
                  <a:lumMod val="40000"/>
                  <a:lumOff val="6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t"/>
              <a:lstStyle/>
              <a:p>
                <a:pPr algn="ctr"/>
                <a:r>
                  <a:rPr lang="en-US" sz="1200" dirty="0">
                    <a:solidFill>
                      <a:schemeClr val="tx1"/>
                    </a:solidFill>
                  </a:rPr>
                  <a:t>pointer</a:t>
                </a:r>
              </a:p>
            </p:txBody>
          </p:sp>
          <p:cxnSp>
            <p:nvCxnSpPr>
              <p:cNvPr id="22" name="Straight Arrow Connector 21">
                <a:extLst>
                  <a:ext uri="{FF2B5EF4-FFF2-40B4-BE49-F238E27FC236}">
                    <a16:creationId xmlns:a16="http://schemas.microsoft.com/office/drawing/2014/main" id="{0D656F05-9093-4F00-8DA6-74E45FA99AE6}"/>
                  </a:ext>
                </a:extLst>
              </p:cNvPr>
              <p:cNvCxnSpPr>
                <a:stCxn id="15" idx="3"/>
                <a:endCxn id="14" idx="1"/>
              </p:cNvCxnSpPr>
              <p:nvPr/>
            </p:nvCxnSpPr>
            <p:spPr>
              <a:xfrm flipV="1">
                <a:off x="9701392" y="3081333"/>
                <a:ext cx="660625" cy="160694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grpSp>
      </p:grpSp>
      <p:cxnSp>
        <p:nvCxnSpPr>
          <p:cNvPr id="20" name="Straight Arrow Connector 19">
            <a:extLst>
              <a:ext uri="{FF2B5EF4-FFF2-40B4-BE49-F238E27FC236}">
                <a16:creationId xmlns:a16="http://schemas.microsoft.com/office/drawing/2014/main" id="{72D83C84-8F00-4806-AAD6-3DC98D49B241}"/>
              </a:ext>
            </a:extLst>
          </p:cNvPr>
          <p:cNvCxnSpPr>
            <a:stCxn id="6" idx="3"/>
            <a:endCxn id="14" idx="1"/>
          </p:cNvCxnSpPr>
          <p:nvPr/>
        </p:nvCxnSpPr>
        <p:spPr>
          <a:xfrm>
            <a:off x="8191684" y="2696548"/>
            <a:ext cx="2170333" cy="384785"/>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9" name="Tijdelijke aanduiding voor dianummer 18">
            <a:extLst>
              <a:ext uri="{FF2B5EF4-FFF2-40B4-BE49-F238E27FC236}">
                <a16:creationId xmlns:a16="http://schemas.microsoft.com/office/drawing/2014/main" id="{98BB287F-885A-4306-90BA-FB9F0FF73AD8}"/>
              </a:ext>
            </a:extLst>
          </p:cNvPr>
          <p:cNvSpPr>
            <a:spLocks noGrp="1"/>
          </p:cNvSpPr>
          <p:nvPr>
            <p:ph type="sldNum" sz="quarter" idx="12"/>
          </p:nvPr>
        </p:nvSpPr>
        <p:spPr/>
        <p:txBody>
          <a:bodyPr/>
          <a:lstStyle/>
          <a:p>
            <a:fld id="{97BA5271-A444-4CCD-8D0C-6769CDD0D776}" type="slidenum">
              <a:rPr lang="en-US" smtClean="0"/>
              <a:t>28</a:t>
            </a:fld>
            <a:endParaRPr lang="en-US"/>
          </a:p>
        </p:txBody>
      </p:sp>
    </p:spTree>
    <p:extLst>
      <p:ext uri="{BB962C8B-B14F-4D97-AF65-F5344CB8AC3E}">
        <p14:creationId xmlns:p14="http://schemas.microsoft.com/office/powerpoint/2010/main" val="2997905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fade">
                                      <p:cBhvr>
                                        <p:cTn id="41" dur="500"/>
                                        <p:tgtEl>
                                          <p:spTgt spid="3">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10"/>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61DBF-D7DA-4F2D-8D88-63D019611468}"/>
              </a:ext>
            </a:extLst>
          </p:cNvPr>
          <p:cNvSpPr>
            <a:spLocks noGrp="1"/>
          </p:cNvSpPr>
          <p:nvPr>
            <p:ph type="title"/>
          </p:nvPr>
        </p:nvSpPr>
        <p:spPr>
          <a:xfrm>
            <a:off x="838200" y="365125"/>
            <a:ext cx="10515600" cy="670573"/>
          </a:xfrm>
        </p:spPr>
        <p:txBody>
          <a:bodyPr>
            <a:normAutofit fontScale="90000"/>
          </a:bodyPr>
          <a:lstStyle/>
          <a:p>
            <a:r>
              <a:rPr lang="nl-BE" dirty="0"/>
              <a:t>En nu met code …</a:t>
            </a:r>
          </a:p>
        </p:txBody>
      </p:sp>
      <p:sp>
        <p:nvSpPr>
          <p:cNvPr id="3" name="Content Placeholder 2">
            <a:extLst>
              <a:ext uri="{FF2B5EF4-FFF2-40B4-BE49-F238E27FC236}">
                <a16:creationId xmlns:a16="http://schemas.microsoft.com/office/drawing/2014/main" id="{92160117-B924-47BE-8BD5-AE061F2FB91B}"/>
              </a:ext>
            </a:extLst>
          </p:cNvPr>
          <p:cNvSpPr>
            <a:spLocks noGrp="1"/>
          </p:cNvSpPr>
          <p:nvPr>
            <p:ph idx="1"/>
          </p:nvPr>
        </p:nvSpPr>
        <p:spPr>
          <a:xfrm>
            <a:off x="838200" y="1334278"/>
            <a:ext cx="4750837" cy="4842685"/>
          </a:xfrm>
        </p:spPr>
        <p:txBody>
          <a:bodyPr>
            <a:normAutofit/>
          </a:bodyPr>
          <a:lstStyle/>
          <a:p>
            <a:pPr marL="0"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AddNumbers</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a:t>
            </a:r>
            <a:r>
              <a:rPr lang="en-US" sz="1600" dirty="0" err="1">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b) {</a:t>
            </a:r>
          </a:p>
          <a:p>
            <a:pPr marL="0"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result;</a:t>
            </a:r>
          </a:p>
          <a:p>
            <a:pPr marL="0" indent="0">
              <a:buNone/>
            </a:pPr>
            <a:r>
              <a:rPr lang="en-US" sz="1600" dirty="0">
                <a:solidFill>
                  <a:srgbClr val="000000"/>
                </a:solidFill>
                <a:latin typeface="Consolas" panose="020B0609020204030204" pitchFamily="49" charset="0"/>
              </a:rPr>
              <a:t>   result = a + b;</a:t>
            </a:r>
          </a:p>
          <a:p>
            <a:pPr marL="0"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result;</a:t>
            </a:r>
          </a:p>
          <a:p>
            <a:pPr marL="0" indent="0">
              <a:buNone/>
            </a:pPr>
            <a:r>
              <a:rPr lang="en-US" sz="1600" dirty="0">
                <a:solidFill>
                  <a:srgbClr val="000000"/>
                </a:solidFill>
                <a:latin typeface="Consolas" panose="020B0609020204030204" pitchFamily="49" charset="0"/>
              </a:rPr>
              <a:t>}</a:t>
            </a:r>
          </a:p>
          <a:p>
            <a:pPr marL="457200" indent="-457200">
              <a:buFont typeface="+mj-lt"/>
              <a:buAutoNum type="arabicPeriod"/>
            </a:pPr>
            <a:r>
              <a:rPr lang="nl-BE" sz="2000" dirty="0">
                <a:solidFill>
                  <a:srgbClr val="000000"/>
                </a:solidFill>
              </a:rPr>
              <a:t>De variabelen worden op de stack geplaatst</a:t>
            </a:r>
          </a:p>
          <a:p>
            <a:pPr marL="457200" indent="-457200">
              <a:buFont typeface="+mj-lt"/>
              <a:buAutoNum type="arabicPeriod"/>
            </a:pPr>
            <a:r>
              <a:rPr lang="nl-BE" sz="2000" dirty="0">
                <a:solidFill>
                  <a:srgbClr val="000000"/>
                </a:solidFill>
              </a:rPr>
              <a:t>De lokale variabele wordt op de stack geplaatst</a:t>
            </a:r>
          </a:p>
          <a:p>
            <a:pPr marL="457200" indent="-457200">
              <a:buFont typeface="+mj-lt"/>
              <a:buAutoNum type="arabicPeriod"/>
            </a:pPr>
            <a:r>
              <a:rPr lang="nl-BE" sz="2000" dirty="0">
                <a:solidFill>
                  <a:srgbClr val="000000"/>
                </a:solidFill>
              </a:rPr>
              <a:t>Nadat de berekening is gemaakt wordt het resultaat teruggegeven</a:t>
            </a:r>
          </a:p>
          <a:p>
            <a:pPr marL="457200" indent="-457200">
              <a:buFont typeface="+mj-lt"/>
              <a:buAutoNum type="arabicPeriod"/>
            </a:pPr>
            <a:r>
              <a:rPr lang="nl-BE" sz="2000" dirty="0">
                <a:solidFill>
                  <a:srgbClr val="000000"/>
                </a:solidFill>
              </a:rPr>
              <a:t>De functie variabelen worden van de stack verwijderd</a:t>
            </a:r>
            <a:endParaRPr lang="nl-BE" sz="2000" dirty="0"/>
          </a:p>
        </p:txBody>
      </p:sp>
      <p:grpSp>
        <p:nvGrpSpPr>
          <p:cNvPr id="4" name="Group 3">
            <a:extLst>
              <a:ext uri="{FF2B5EF4-FFF2-40B4-BE49-F238E27FC236}">
                <a16:creationId xmlns:a16="http://schemas.microsoft.com/office/drawing/2014/main" id="{727C8A39-B706-4C4C-86C2-5EB40A5A7D43}"/>
              </a:ext>
            </a:extLst>
          </p:cNvPr>
          <p:cNvGrpSpPr/>
          <p:nvPr/>
        </p:nvGrpSpPr>
        <p:grpSpPr>
          <a:xfrm>
            <a:off x="6839338" y="1695563"/>
            <a:ext cx="3009690" cy="2060057"/>
            <a:chOff x="8304070" y="1298963"/>
            <a:chExt cx="1871530" cy="1966751"/>
          </a:xfrm>
        </p:grpSpPr>
        <p:sp>
          <p:nvSpPr>
            <p:cNvPr id="5" name="Rectangle 4">
              <a:extLst>
                <a:ext uri="{FF2B5EF4-FFF2-40B4-BE49-F238E27FC236}">
                  <a16:creationId xmlns:a16="http://schemas.microsoft.com/office/drawing/2014/main" id="{CB0B1F63-EBCF-45D6-9C05-E96C5EF7707C}"/>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B09F08E6-D73D-4FE5-A2B0-6ACBF27B6918}"/>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ADADA245-EEDB-4C1E-8CBE-70410EE71F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4C1DC48-1442-4F50-84B0-F5B7F7EBCFFA}"/>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75C9F216-4C42-440B-853B-73156E0041FE}"/>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684F26C-5E3A-4BE5-AF0A-EB124C5AB50B}"/>
              </a:ext>
            </a:extLst>
          </p:cNvPr>
          <p:cNvGrpSpPr/>
          <p:nvPr/>
        </p:nvGrpSpPr>
        <p:grpSpPr>
          <a:xfrm>
            <a:off x="6839338" y="1692136"/>
            <a:ext cx="3009690" cy="2060057"/>
            <a:chOff x="8304070" y="1298963"/>
            <a:chExt cx="1871530" cy="1966751"/>
          </a:xfrm>
        </p:grpSpPr>
        <p:sp>
          <p:nvSpPr>
            <p:cNvPr id="17" name="Rectangle 16">
              <a:extLst>
                <a:ext uri="{FF2B5EF4-FFF2-40B4-BE49-F238E27FC236}">
                  <a16:creationId xmlns:a16="http://schemas.microsoft.com/office/drawing/2014/main" id="{EBB0996E-8BE1-4740-9E95-7CEC4FEC94B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18" name="Rectangle 17">
              <a:extLst>
                <a:ext uri="{FF2B5EF4-FFF2-40B4-BE49-F238E27FC236}">
                  <a16:creationId xmlns:a16="http://schemas.microsoft.com/office/drawing/2014/main" id="{64D94B16-27BD-447F-84CC-989191586367}"/>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38A50339-8705-4529-BDC4-D6488F24655E}"/>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0" name="Rectangle 19">
              <a:extLst>
                <a:ext uri="{FF2B5EF4-FFF2-40B4-BE49-F238E27FC236}">
                  <a16:creationId xmlns:a16="http://schemas.microsoft.com/office/drawing/2014/main" id="{FA46B581-4B6E-42B8-BC6E-58605200C3A5}"/>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1" name="Rectangle 20">
              <a:extLst>
                <a:ext uri="{FF2B5EF4-FFF2-40B4-BE49-F238E27FC236}">
                  <a16:creationId xmlns:a16="http://schemas.microsoft.com/office/drawing/2014/main" id="{EFAF829E-40CE-4D81-A9AD-B25D18B185FA}"/>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grpSp>
        <p:nvGrpSpPr>
          <p:cNvPr id="24" name="Group 23">
            <a:extLst>
              <a:ext uri="{FF2B5EF4-FFF2-40B4-BE49-F238E27FC236}">
                <a16:creationId xmlns:a16="http://schemas.microsoft.com/office/drawing/2014/main" id="{D7D28306-7313-4F97-9FE2-CF3CB499BDE7}"/>
              </a:ext>
            </a:extLst>
          </p:cNvPr>
          <p:cNvGrpSpPr/>
          <p:nvPr/>
        </p:nvGrpSpPr>
        <p:grpSpPr>
          <a:xfrm>
            <a:off x="6839338" y="1704320"/>
            <a:ext cx="3009690" cy="2060057"/>
            <a:chOff x="8304070" y="1298963"/>
            <a:chExt cx="1871530" cy="1966751"/>
          </a:xfrm>
        </p:grpSpPr>
        <p:sp>
          <p:nvSpPr>
            <p:cNvPr id="25" name="Rectangle 24">
              <a:extLst>
                <a:ext uri="{FF2B5EF4-FFF2-40B4-BE49-F238E27FC236}">
                  <a16:creationId xmlns:a16="http://schemas.microsoft.com/office/drawing/2014/main" id="{7C9CB51F-534C-405E-9A71-9D1314F243D3}"/>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26" name="Rectangle 25">
              <a:extLst>
                <a:ext uri="{FF2B5EF4-FFF2-40B4-BE49-F238E27FC236}">
                  <a16:creationId xmlns:a16="http://schemas.microsoft.com/office/drawing/2014/main" id="{50D2ABAE-7205-4B99-85A8-4C9BF1F40830}"/>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result : int</a:t>
              </a:r>
            </a:p>
          </p:txBody>
        </p:sp>
        <p:sp>
          <p:nvSpPr>
            <p:cNvPr id="27" name="Rectangle 26">
              <a:extLst>
                <a:ext uri="{FF2B5EF4-FFF2-40B4-BE49-F238E27FC236}">
                  <a16:creationId xmlns:a16="http://schemas.microsoft.com/office/drawing/2014/main" id="{54372E40-51AF-4976-BA2F-451B774FC5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8" name="Rectangle 27">
              <a:extLst>
                <a:ext uri="{FF2B5EF4-FFF2-40B4-BE49-F238E27FC236}">
                  <a16:creationId xmlns:a16="http://schemas.microsoft.com/office/drawing/2014/main" id="{BE659E69-C252-48B6-959E-5B93FD54597E}"/>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9" name="Rectangle 28">
              <a:extLst>
                <a:ext uri="{FF2B5EF4-FFF2-40B4-BE49-F238E27FC236}">
                  <a16:creationId xmlns:a16="http://schemas.microsoft.com/office/drawing/2014/main" id="{F769404F-5FF3-433B-ADA4-4365BD54B827}"/>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sp>
        <p:nvSpPr>
          <p:cNvPr id="23" name="Arrow: Right 22">
            <a:extLst>
              <a:ext uri="{FF2B5EF4-FFF2-40B4-BE49-F238E27FC236}">
                <a16:creationId xmlns:a16="http://schemas.microsoft.com/office/drawing/2014/main" id="{591AA206-A092-4A88-B0D9-30DE6E50259B}"/>
              </a:ext>
            </a:extLst>
          </p:cNvPr>
          <p:cNvSpPr/>
          <p:nvPr/>
        </p:nvSpPr>
        <p:spPr>
          <a:xfrm>
            <a:off x="6278339" y="2597000"/>
            <a:ext cx="886408" cy="48835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Start</a:t>
            </a:r>
          </a:p>
        </p:txBody>
      </p:sp>
      <p:sp>
        <p:nvSpPr>
          <p:cNvPr id="42" name="Arrow: Right 41">
            <a:extLst>
              <a:ext uri="{FF2B5EF4-FFF2-40B4-BE49-F238E27FC236}">
                <a16:creationId xmlns:a16="http://schemas.microsoft.com/office/drawing/2014/main" id="{86EE2435-E5F3-45A7-B674-A97FF95DEF82}"/>
              </a:ext>
            </a:extLst>
          </p:cNvPr>
          <p:cNvSpPr/>
          <p:nvPr/>
        </p:nvSpPr>
        <p:spPr>
          <a:xfrm>
            <a:off x="9536287" y="2040622"/>
            <a:ext cx="886408" cy="48835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End</a:t>
            </a:r>
          </a:p>
        </p:txBody>
      </p:sp>
      <p:grpSp>
        <p:nvGrpSpPr>
          <p:cNvPr id="45" name="Group 44">
            <a:extLst>
              <a:ext uri="{FF2B5EF4-FFF2-40B4-BE49-F238E27FC236}">
                <a16:creationId xmlns:a16="http://schemas.microsoft.com/office/drawing/2014/main" id="{B311528F-CFAE-4F62-A5C2-1D030FCE4350}"/>
              </a:ext>
            </a:extLst>
          </p:cNvPr>
          <p:cNvGrpSpPr/>
          <p:nvPr/>
        </p:nvGrpSpPr>
        <p:grpSpPr>
          <a:xfrm>
            <a:off x="5919676" y="2064039"/>
            <a:ext cx="3775201" cy="1231222"/>
            <a:chOff x="6602965" y="293462"/>
            <a:chExt cx="3775201" cy="1231222"/>
          </a:xfrm>
        </p:grpSpPr>
        <p:sp>
          <p:nvSpPr>
            <p:cNvPr id="43" name="Double Brace 42">
              <a:extLst>
                <a:ext uri="{FF2B5EF4-FFF2-40B4-BE49-F238E27FC236}">
                  <a16:creationId xmlns:a16="http://schemas.microsoft.com/office/drawing/2014/main" id="{36CAE4FB-C8A4-43E4-91D6-45082A12712B}"/>
                </a:ext>
              </a:extLst>
            </p:cNvPr>
            <p:cNvSpPr/>
            <p:nvPr/>
          </p:nvSpPr>
          <p:spPr>
            <a:xfrm>
              <a:off x="7569652" y="293462"/>
              <a:ext cx="2808514" cy="1231222"/>
            </a:xfrm>
            <a:prstGeom prst="bracePair">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Multiplication Sign 43">
              <a:extLst>
                <a:ext uri="{FF2B5EF4-FFF2-40B4-BE49-F238E27FC236}">
                  <a16:creationId xmlns:a16="http://schemas.microsoft.com/office/drawing/2014/main" id="{F17895AD-C8F2-4455-898D-027EFD70A5C5}"/>
                </a:ext>
              </a:extLst>
            </p:cNvPr>
            <p:cNvSpPr/>
            <p:nvPr/>
          </p:nvSpPr>
          <p:spPr>
            <a:xfrm>
              <a:off x="6602965" y="485192"/>
              <a:ext cx="777549" cy="83182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2" name="Group 51">
            <a:extLst>
              <a:ext uri="{FF2B5EF4-FFF2-40B4-BE49-F238E27FC236}">
                <a16:creationId xmlns:a16="http://schemas.microsoft.com/office/drawing/2014/main" id="{26E1B7B3-55D3-4DFD-922B-6DD5A51359D0}"/>
              </a:ext>
            </a:extLst>
          </p:cNvPr>
          <p:cNvGrpSpPr/>
          <p:nvPr/>
        </p:nvGrpSpPr>
        <p:grpSpPr>
          <a:xfrm>
            <a:off x="6852006" y="1692136"/>
            <a:ext cx="3009690" cy="2060057"/>
            <a:chOff x="8304070" y="1298963"/>
            <a:chExt cx="1871530" cy="1966751"/>
          </a:xfrm>
        </p:grpSpPr>
        <p:sp>
          <p:nvSpPr>
            <p:cNvPr id="53" name="Rectangle 52">
              <a:extLst>
                <a:ext uri="{FF2B5EF4-FFF2-40B4-BE49-F238E27FC236}">
                  <a16:creationId xmlns:a16="http://schemas.microsoft.com/office/drawing/2014/main" id="{0D1ABDB1-79B4-4BFE-A2AE-F33FC5350829}"/>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54" name="Rectangle 53">
              <a:extLst>
                <a:ext uri="{FF2B5EF4-FFF2-40B4-BE49-F238E27FC236}">
                  <a16:creationId xmlns:a16="http://schemas.microsoft.com/office/drawing/2014/main" id="{1FB26FC6-5836-486D-9625-A2A40498775F}"/>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Rectangle 54">
              <a:extLst>
                <a:ext uri="{FF2B5EF4-FFF2-40B4-BE49-F238E27FC236}">
                  <a16:creationId xmlns:a16="http://schemas.microsoft.com/office/drawing/2014/main" id="{CFE51514-1147-472A-BF8F-1B37B10CC24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Rectangle 55">
              <a:extLst>
                <a:ext uri="{FF2B5EF4-FFF2-40B4-BE49-F238E27FC236}">
                  <a16:creationId xmlns:a16="http://schemas.microsoft.com/office/drawing/2014/main" id="{7ACC4218-CF5F-468A-A342-9D804F0E9A6B}"/>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Rectangle 56">
              <a:extLst>
                <a:ext uri="{FF2B5EF4-FFF2-40B4-BE49-F238E27FC236}">
                  <a16:creationId xmlns:a16="http://schemas.microsoft.com/office/drawing/2014/main" id="{43F2763E-7982-4164-8573-03A6810F72DD}"/>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0" name="Tijdelijke aanduiding voor dianummer 9">
            <a:extLst>
              <a:ext uri="{FF2B5EF4-FFF2-40B4-BE49-F238E27FC236}">
                <a16:creationId xmlns:a16="http://schemas.microsoft.com/office/drawing/2014/main" id="{A8469E0B-78AE-47DA-B608-E34D85BDA78B}"/>
              </a:ext>
            </a:extLst>
          </p:cNvPr>
          <p:cNvSpPr>
            <a:spLocks noGrp="1"/>
          </p:cNvSpPr>
          <p:nvPr>
            <p:ph type="sldNum" sz="quarter" idx="12"/>
          </p:nvPr>
        </p:nvSpPr>
        <p:spPr/>
        <p:txBody>
          <a:bodyPr/>
          <a:lstStyle/>
          <a:p>
            <a:fld id="{97BA5271-A444-4CCD-8D0C-6769CDD0D776}" type="slidenum">
              <a:rPr lang="en-US" smtClean="0"/>
              <a:t>29</a:t>
            </a:fld>
            <a:endParaRPr lang="en-US"/>
          </a:p>
        </p:txBody>
      </p:sp>
    </p:spTree>
    <p:extLst>
      <p:ext uri="{BB962C8B-B14F-4D97-AF65-F5344CB8AC3E}">
        <p14:creationId xmlns:p14="http://schemas.microsoft.com/office/powerpoint/2010/main" val="2047807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animEffect transition="in" filter="fade">
                                      <p:cBhvr>
                                        <p:cTn id="9" dur="500"/>
                                        <p:tgtEl>
                                          <p:spTgt spid="3">
                                            <p:txEl>
                                              <p:pRg st="1" end="1"/>
                                            </p:txEl>
                                          </p:spTgt>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par>
                                <p:cTn id="26" presetID="1"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childTnLst>
                                </p:cTn>
                              </p:par>
                              <p:par>
                                <p:cTn id="28" presetID="1" presetClass="exit" presetSubtype="0" fill="hold" nodeType="withEffect">
                                  <p:stCondLst>
                                    <p:cond delay="0"/>
                                  </p:stCondLst>
                                  <p:childTnLst>
                                    <p:set>
                                      <p:cBhvr>
                                        <p:cTn id="29" dur="1" fill="hold">
                                          <p:stCondLst>
                                            <p:cond delay="0"/>
                                          </p:stCondLst>
                                        </p:cTn>
                                        <p:tgtEl>
                                          <p:spTgt spid="4"/>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fade">
                                      <p:cBhvr>
                                        <p:cTn id="39" dur="500"/>
                                        <p:tgtEl>
                                          <p:spTgt spid="3">
                                            <p:txEl>
                                              <p:pRg st="6" end="6"/>
                                            </p:txEl>
                                          </p:spTgt>
                                        </p:tgtEl>
                                      </p:cBhvr>
                                    </p:animEffect>
                                  </p:childTnLst>
                                </p:cTn>
                              </p:par>
                              <p:par>
                                <p:cTn id="40" presetID="1" presetClass="entr" presetSubtype="0"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childTnLst>
                                </p:cTn>
                              </p:par>
                              <p:par>
                                <p:cTn id="42" presetID="1" presetClass="exit" presetSubtype="0" fill="hold" nodeType="withEffect">
                                  <p:stCondLst>
                                    <p:cond delay="0"/>
                                  </p:stCondLst>
                                  <p:childTnLst>
                                    <p:set>
                                      <p:cBhvr>
                                        <p:cTn id="43" dur="1" fill="hold">
                                          <p:stCondLst>
                                            <p:cond delay="0"/>
                                          </p:stCondLst>
                                        </p:cTn>
                                        <p:tgtEl>
                                          <p:spTgt spid="16"/>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500"/>
                                        <p:tgtEl>
                                          <p:spTgt spid="3">
                                            <p:txEl>
                                              <p:pRg st="7" end="7"/>
                                            </p:txEl>
                                          </p:spTgt>
                                        </p:tgtEl>
                                      </p:cBhvr>
                                    </p:animEffect>
                                  </p:childTnLst>
                                </p:cTn>
                              </p:par>
                              <p:par>
                                <p:cTn id="49" presetID="1" presetClass="exit" presetSubtype="0" fill="hold" grpId="1" nodeType="withEffect">
                                  <p:stCondLst>
                                    <p:cond delay="0"/>
                                  </p:stCondLst>
                                  <p:childTnLst>
                                    <p:set>
                                      <p:cBhvr>
                                        <p:cTn id="50" dur="1" fill="hold">
                                          <p:stCondLst>
                                            <p:cond delay="0"/>
                                          </p:stCondLst>
                                        </p:cTn>
                                        <p:tgtEl>
                                          <p:spTgt spid="23"/>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500"/>
                                        <p:tgtEl>
                                          <p:spTgt spid="42"/>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3">
                                            <p:txEl>
                                              <p:pRg st="8" end="8"/>
                                            </p:txEl>
                                          </p:spTgt>
                                        </p:tgtEl>
                                        <p:attrNameLst>
                                          <p:attrName>style.visibility</p:attrName>
                                        </p:attrNameLst>
                                      </p:cBhvr>
                                      <p:to>
                                        <p:strVal val="visible"/>
                                      </p:to>
                                    </p:set>
                                    <p:animEffect transition="in" filter="fade">
                                      <p:cBhvr>
                                        <p:cTn id="60" dur="500"/>
                                        <p:tgtEl>
                                          <p:spTgt spid="3">
                                            <p:txEl>
                                              <p:pRg st="8" end="8"/>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 presetClass="exit" presetSubtype="0" fill="hold" grpId="1" nodeType="withEffect">
                                  <p:stCondLst>
                                    <p:cond delay="0"/>
                                  </p:stCondLst>
                                  <p:childTnLst>
                                    <p:set>
                                      <p:cBhvr>
                                        <p:cTn id="65" dur="1" fill="hold">
                                          <p:stCondLst>
                                            <p:cond delay="0"/>
                                          </p:stCondLst>
                                        </p:cTn>
                                        <p:tgtEl>
                                          <p:spTgt spid="42"/>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nodeType="clickEffect">
                                  <p:stCondLst>
                                    <p:cond delay="0"/>
                                  </p:stCondLst>
                                  <p:childTnLst>
                                    <p:set>
                                      <p:cBhvr>
                                        <p:cTn id="69" dur="1" fill="hold">
                                          <p:stCondLst>
                                            <p:cond delay="0"/>
                                          </p:stCondLst>
                                        </p:cTn>
                                        <p:tgtEl>
                                          <p:spTgt spid="24"/>
                                        </p:tgtEl>
                                        <p:attrNameLst>
                                          <p:attrName>style.visibility</p:attrName>
                                        </p:attrNameLst>
                                      </p:cBhvr>
                                      <p:to>
                                        <p:strVal val="hidden"/>
                                      </p:to>
                                    </p:set>
                                  </p:childTnLst>
                                </p:cTn>
                              </p:par>
                              <p:par>
                                <p:cTn id="70" presetID="1" presetClass="exit" presetSubtype="0" fill="hold" nodeType="withEffect">
                                  <p:stCondLst>
                                    <p:cond delay="0"/>
                                  </p:stCondLst>
                                  <p:childTnLst>
                                    <p:set>
                                      <p:cBhvr>
                                        <p:cTn id="71" dur="1" fill="hold">
                                          <p:stCondLst>
                                            <p:cond delay="0"/>
                                          </p:stCondLst>
                                        </p:cTn>
                                        <p:tgtEl>
                                          <p:spTgt spid="45"/>
                                        </p:tgtEl>
                                        <p:attrNameLst>
                                          <p:attrName>style.visibility</p:attrName>
                                        </p:attrNameLst>
                                      </p:cBhvr>
                                      <p:to>
                                        <p:strVal val="hidden"/>
                                      </p:to>
                                    </p:set>
                                  </p:childTnLst>
                                </p:cTn>
                              </p:par>
                              <p:par>
                                <p:cTn id="72" presetID="1" presetClass="entr" presetSubtype="0" fill="hold" nodeType="withEffect">
                                  <p:stCondLst>
                                    <p:cond delay="0"/>
                                  </p:stCondLst>
                                  <p:childTnLst>
                                    <p:set>
                                      <p:cBhvr>
                                        <p:cTn id="73"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3" grpId="0" animBg="1"/>
      <p:bldP spid="23" grpId="1" animBg="1"/>
      <p:bldP spid="42" grpId="0" animBg="1"/>
      <p:bldP spid="42"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programmeren?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642188"/>
            <a:ext cx="11363865" cy="4982899"/>
          </a:xfrm>
        </p:spPr>
        <p:txBody>
          <a:bodyPr>
            <a:normAutofit/>
          </a:bodyPr>
          <a:lstStyle/>
          <a:p>
            <a:r>
              <a:rPr lang="nl-BE" dirty="0"/>
              <a:t>Een computer is eigenlijk een veredelde rekenmachine, die zeer krachtig is, maar in essentie ook heel dom is.</a:t>
            </a:r>
          </a:p>
          <a:p>
            <a:r>
              <a:rPr lang="nl-BE" dirty="0"/>
              <a:t>Een programmeur moet aan die machine stap voor stap opdrachten geven om een bepaalde opdracht te voltooien.</a:t>
            </a:r>
          </a:p>
          <a:p>
            <a:r>
              <a:rPr lang="nl-BE" dirty="0"/>
              <a:t>De computer zal dan ook exact doen wat het programma voorschrijft</a:t>
            </a:r>
          </a:p>
          <a:p>
            <a:r>
              <a:rPr lang="nl-BE" dirty="0"/>
              <a:t>Een reeks instructies die de computer uitvoert om tot het gewenste resultaat te komen, noemen we een </a:t>
            </a:r>
            <a:r>
              <a:rPr lang="nl-BE" b="1" dirty="0"/>
              <a:t>algoritme</a:t>
            </a:r>
          </a:p>
        </p:txBody>
      </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61DBF-D7DA-4F2D-8D88-63D019611468}"/>
              </a:ext>
            </a:extLst>
          </p:cNvPr>
          <p:cNvSpPr>
            <a:spLocks noGrp="1"/>
          </p:cNvSpPr>
          <p:nvPr>
            <p:ph type="title"/>
          </p:nvPr>
        </p:nvSpPr>
        <p:spPr>
          <a:xfrm>
            <a:off x="838200" y="365125"/>
            <a:ext cx="10515600" cy="670573"/>
          </a:xfrm>
        </p:spPr>
        <p:txBody>
          <a:bodyPr>
            <a:normAutofit fontScale="90000"/>
          </a:bodyPr>
          <a:lstStyle/>
          <a:p>
            <a:r>
              <a:rPr lang="nl-BE" dirty="0"/>
              <a:t>En wat als we een reference type gebruiken?</a:t>
            </a:r>
          </a:p>
        </p:txBody>
      </p:sp>
      <p:sp>
        <p:nvSpPr>
          <p:cNvPr id="3" name="Content Placeholder 2">
            <a:extLst>
              <a:ext uri="{FF2B5EF4-FFF2-40B4-BE49-F238E27FC236}">
                <a16:creationId xmlns:a16="http://schemas.microsoft.com/office/drawing/2014/main" id="{92160117-B924-47BE-8BD5-AE061F2FB91B}"/>
              </a:ext>
            </a:extLst>
          </p:cNvPr>
          <p:cNvSpPr>
            <a:spLocks noGrp="1"/>
          </p:cNvSpPr>
          <p:nvPr>
            <p:ph idx="1"/>
          </p:nvPr>
        </p:nvSpPr>
        <p:spPr>
          <a:xfrm>
            <a:off x="838200" y="1136592"/>
            <a:ext cx="4750837" cy="5289846"/>
          </a:xfrm>
        </p:spPr>
        <p:txBody>
          <a:bodyPr>
            <a:normAutofit/>
          </a:bodyPr>
          <a:lstStyle/>
          <a:p>
            <a:pPr marL="0" indent="0">
              <a:buNone/>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class</a:t>
            </a: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CustomInt</a:t>
            </a:r>
            <a:r>
              <a:rPr lang="en-US" sz="1200" dirty="0">
                <a:solidFill>
                  <a:srgbClr val="000000"/>
                </a:solidFill>
                <a:latin typeface="Consolas" panose="020B0609020204030204" pitchFamily="49" charset="0"/>
              </a:rPr>
              <a:t> {</a:t>
            </a:r>
          </a:p>
          <a:p>
            <a:pPr marL="0"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intValue</a:t>
            </a:r>
            <a:r>
              <a:rPr lang="en-US" sz="1200" dirty="0">
                <a:solidFill>
                  <a:srgbClr val="000000"/>
                </a:solidFill>
                <a:latin typeface="Consolas" panose="020B0609020204030204" pitchFamily="49" charset="0"/>
              </a:rPr>
              <a:t>;</a:t>
            </a:r>
          </a:p>
          <a:p>
            <a:pPr marL="0" indent="0">
              <a:buNone/>
            </a:pPr>
            <a:r>
              <a:rPr lang="en-US" sz="1200" dirty="0">
                <a:solidFill>
                  <a:srgbClr val="000000"/>
                </a:solidFill>
                <a:latin typeface="Consolas" panose="020B0609020204030204" pitchFamily="49" charset="0"/>
              </a:rPr>
              <a:t>}</a:t>
            </a:r>
          </a:p>
          <a:p>
            <a:pPr marL="0" indent="0">
              <a:buNone/>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AddNumbers</a:t>
            </a:r>
            <a:r>
              <a:rPr lang="en-US" sz="1200" dirty="0">
                <a:solidFill>
                  <a:srgbClr val="000000"/>
                </a:solidFill>
                <a:latin typeface="Consolas" panose="020B0609020204030204" pitchFamily="49" charset="0"/>
              </a:rPr>
              <a:t>(</a:t>
            </a: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a:t>
            </a:r>
            <a:r>
              <a:rPr lang="en-US" sz="1200" dirty="0" err="1">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b) {</a:t>
            </a:r>
          </a:p>
          <a:p>
            <a:pPr marL="0"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 result=</a:t>
            </a:r>
            <a:r>
              <a:rPr lang="en-US" sz="1200" dirty="0">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a:t>
            </a:r>
          </a:p>
          <a:p>
            <a:pPr marL="0"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result.intValue</a:t>
            </a:r>
            <a:r>
              <a:rPr lang="en-US" sz="1200" dirty="0">
                <a:solidFill>
                  <a:srgbClr val="000000"/>
                </a:solidFill>
                <a:latin typeface="Consolas" panose="020B0609020204030204" pitchFamily="49" charset="0"/>
              </a:rPr>
              <a:t> = a + b;</a:t>
            </a:r>
          </a:p>
          <a:p>
            <a:pPr marL="0"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solidFill>
                  <a:srgbClr val="000000"/>
                </a:solidFill>
                <a:latin typeface="Consolas" panose="020B0609020204030204" pitchFamily="49" charset="0"/>
              </a:rPr>
              <a:t> result;</a:t>
            </a:r>
          </a:p>
          <a:p>
            <a:pPr marL="0" indent="0">
              <a:buNone/>
            </a:pPr>
            <a:r>
              <a:rPr lang="en-US" sz="1200" dirty="0">
                <a:solidFill>
                  <a:srgbClr val="000000"/>
                </a:solidFill>
                <a:latin typeface="Consolas" panose="020B0609020204030204" pitchFamily="49" charset="0"/>
              </a:rPr>
              <a:t>}</a:t>
            </a:r>
            <a:endParaRPr lang="en-US" sz="1200" dirty="0">
              <a:solidFill>
                <a:srgbClr val="0000FF"/>
              </a:solidFill>
              <a:latin typeface="Consolas" panose="020B0609020204030204" pitchFamily="49" charset="0"/>
            </a:endParaRPr>
          </a:p>
          <a:p>
            <a:pPr marL="457200" indent="-457200">
              <a:buFont typeface="+mj-lt"/>
              <a:buAutoNum type="arabicPeriod"/>
            </a:pPr>
            <a:r>
              <a:rPr lang="nl-BE" sz="1600" dirty="0">
                <a:solidFill>
                  <a:srgbClr val="000000"/>
                </a:solidFill>
              </a:rPr>
              <a:t>De variabelen worden op de stack geplaatst</a:t>
            </a:r>
          </a:p>
          <a:p>
            <a:pPr marL="457200" indent="-457200">
              <a:buFont typeface="+mj-lt"/>
              <a:buAutoNum type="arabicPeriod"/>
            </a:pPr>
            <a:r>
              <a:rPr lang="nl-BE" sz="1600" dirty="0" err="1">
                <a:solidFill>
                  <a:srgbClr val="000000"/>
                </a:solidFill>
              </a:rPr>
              <a:t>CustomInt</a:t>
            </a:r>
            <a:r>
              <a:rPr lang="nl-BE" sz="1600" dirty="0">
                <a:solidFill>
                  <a:srgbClr val="000000"/>
                </a:solidFill>
              </a:rPr>
              <a:t> is een reference type en wordt op de Heap geplaatst. Daarna wordt een pointer naar de Heap locatie op de stack geplaatst</a:t>
            </a:r>
          </a:p>
          <a:p>
            <a:pPr marL="457200" indent="-457200">
              <a:buFont typeface="+mj-lt"/>
              <a:buAutoNum type="arabicPeriod"/>
            </a:pPr>
            <a:r>
              <a:rPr lang="nl-BE" sz="1600" dirty="0">
                <a:solidFill>
                  <a:srgbClr val="000000"/>
                </a:solidFill>
              </a:rPr>
              <a:t>Nadat de berekening is gemaakt wordt het resultaat teruggegeven</a:t>
            </a:r>
          </a:p>
          <a:p>
            <a:pPr marL="457200" indent="-457200">
              <a:buFont typeface="+mj-lt"/>
              <a:buAutoNum type="arabicPeriod"/>
            </a:pPr>
            <a:r>
              <a:rPr lang="nl-BE" sz="1600" dirty="0">
                <a:solidFill>
                  <a:srgbClr val="000000"/>
                </a:solidFill>
              </a:rPr>
              <a:t>De functie variabelen worden van de stack verwijderd</a:t>
            </a:r>
          </a:p>
          <a:p>
            <a:pPr marL="457200" indent="-457200">
              <a:buFont typeface="+mj-lt"/>
              <a:buAutoNum type="arabicPeriod"/>
            </a:pPr>
            <a:r>
              <a:rPr lang="nl-BE" sz="1600">
                <a:solidFill>
                  <a:srgbClr val="000000"/>
                </a:solidFill>
              </a:rPr>
              <a:t>De GC </a:t>
            </a:r>
            <a:r>
              <a:rPr lang="nl-BE" sz="1600" dirty="0">
                <a:solidFill>
                  <a:srgbClr val="000000"/>
                </a:solidFill>
              </a:rPr>
              <a:t>verwijdert het element van de Heap als alle referenties ernaar verwijderd zijn</a:t>
            </a:r>
            <a:endParaRPr lang="nl-BE" sz="1600" dirty="0"/>
          </a:p>
        </p:txBody>
      </p:sp>
      <p:grpSp>
        <p:nvGrpSpPr>
          <p:cNvPr id="4" name="Group 3">
            <a:extLst>
              <a:ext uri="{FF2B5EF4-FFF2-40B4-BE49-F238E27FC236}">
                <a16:creationId xmlns:a16="http://schemas.microsoft.com/office/drawing/2014/main" id="{727C8A39-B706-4C4C-86C2-5EB40A5A7D43}"/>
              </a:ext>
            </a:extLst>
          </p:cNvPr>
          <p:cNvGrpSpPr/>
          <p:nvPr/>
        </p:nvGrpSpPr>
        <p:grpSpPr>
          <a:xfrm>
            <a:off x="6096000" y="1950705"/>
            <a:ext cx="3009690" cy="2060057"/>
            <a:chOff x="8304070" y="1298963"/>
            <a:chExt cx="1871530" cy="1966751"/>
          </a:xfrm>
        </p:grpSpPr>
        <p:sp>
          <p:nvSpPr>
            <p:cNvPr id="5" name="Rectangle 4">
              <a:extLst>
                <a:ext uri="{FF2B5EF4-FFF2-40B4-BE49-F238E27FC236}">
                  <a16:creationId xmlns:a16="http://schemas.microsoft.com/office/drawing/2014/main" id="{CB0B1F63-EBCF-45D6-9C05-E96C5EF7707C}"/>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B09F08E6-D73D-4FE5-A2B0-6ACBF27B6918}"/>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ADADA245-EEDB-4C1E-8CBE-70410EE71F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4C1DC48-1442-4F50-84B0-F5B7F7EBCFFA}"/>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75C9F216-4C42-440B-853B-73156E0041FE}"/>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684F26C-5E3A-4BE5-AF0A-EB124C5AB50B}"/>
              </a:ext>
            </a:extLst>
          </p:cNvPr>
          <p:cNvGrpSpPr/>
          <p:nvPr/>
        </p:nvGrpSpPr>
        <p:grpSpPr>
          <a:xfrm>
            <a:off x="6096000" y="1947278"/>
            <a:ext cx="3009690" cy="2060057"/>
            <a:chOff x="8304070" y="1298963"/>
            <a:chExt cx="1871530" cy="1966751"/>
          </a:xfrm>
        </p:grpSpPr>
        <p:sp>
          <p:nvSpPr>
            <p:cNvPr id="17" name="Rectangle 16">
              <a:extLst>
                <a:ext uri="{FF2B5EF4-FFF2-40B4-BE49-F238E27FC236}">
                  <a16:creationId xmlns:a16="http://schemas.microsoft.com/office/drawing/2014/main" id="{EBB0996E-8BE1-4740-9E95-7CEC4FEC94B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18" name="Rectangle 17">
              <a:extLst>
                <a:ext uri="{FF2B5EF4-FFF2-40B4-BE49-F238E27FC236}">
                  <a16:creationId xmlns:a16="http://schemas.microsoft.com/office/drawing/2014/main" id="{64D94B16-27BD-447F-84CC-989191586367}"/>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38A50339-8705-4529-BDC4-D6488F24655E}"/>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0" name="Rectangle 19">
              <a:extLst>
                <a:ext uri="{FF2B5EF4-FFF2-40B4-BE49-F238E27FC236}">
                  <a16:creationId xmlns:a16="http://schemas.microsoft.com/office/drawing/2014/main" id="{FA46B581-4B6E-42B8-BC6E-58605200C3A5}"/>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1" name="Rectangle 20">
              <a:extLst>
                <a:ext uri="{FF2B5EF4-FFF2-40B4-BE49-F238E27FC236}">
                  <a16:creationId xmlns:a16="http://schemas.microsoft.com/office/drawing/2014/main" id="{EFAF829E-40CE-4D81-A9AD-B25D18B185FA}"/>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grpSp>
        <p:nvGrpSpPr>
          <p:cNvPr id="24" name="Group 23">
            <a:extLst>
              <a:ext uri="{FF2B5EF4-FFF2-40B4-BE49-F238E27FC236}">
                <a16:creationId xmlns:a16="http://schemas.microsoft.com/office/drawing/2014/main" id="{D7D28306-7313-4F97-9FE2-CF3CB499BDE7}"/>
              </a:ext>
            </a:extLst>
          </p:cNvPr>
          <p:cNvGrpSpPr/>
          <p:nvPr/>
        </p:nvGrpSpPr>
        <p:grpSpPr>
          <a:xfrm>
            <a:off x="6096000" y="1959462"/>
            <a:ext cx="3009690" cy="2060057"/>
            <a:chOff x="8304070" y="1298963"/>
            <a:chExt cx="1871530" cy="1966751"/>
          </a:xfrm>
        </p:grpSpPr>
        <p:sp>
          <p:nvSpPr>
            <p:cNvPr id="25" name="Rectangle 24">
              <a:extLst>
                <a:ext uri="{FF2B5EF4-FFF2-40B4-BE49-F238E27FC236}">
                  <a16:creationId xmlns:a16="http://schemas.microsoft.com/office/drawing/2014/main" id="{7C9CB51F-534C-405E-9A71-9D1314F243D3}"/>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26" name="Rectangle 25">
              <a:extLst>
                <a:ext uri="{FF2B5EF4-FFF2-40B4-BE49-F238E27FC236}">
                  <a16:creationId xmlns:a16="http://schemas.microsoft.com/office/drawing/2014/main" id="{50D2ABAE-7205-4B99-85A8-4C9BF1F40830}"/>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result : Pointer</a:t>
              </a:r>
            </a:p>
          </p:txBody>
        </p:sp>
        <p:sp>
          <p:nvSpPr>
            <p:cNvPr id="27" name="Rectangle 26">
              <a:extLst>
                <a:ext uri="{FF2B5EF4-FFF2-40B4-BE49-F238E27FC236}">
                  <a16:creationId xmlns:a16="http://schemas.microsoft.com/office/drawing/2014/main" id="{54372E40-51AF-4976-BA2F-451B774FC5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8" name="Rectangle 27">
              <a:extLst>
                <a:ext uri="{FF2B5EF4-FFF2-40B4-BE49-F238E27FC236}">
                  <a16:creationId xmlns:a16="http://schemas.microsoft.com/office/drawing/2014/main" id="{BE659E69-C252-48B6-959E-5B93FD54597E}"/>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9" name="Rectangle 28">
              <a:extLst>
                <a:ext uri="{FF2B5EF4-FFF2-40B4-BE49-F238E27FC236}">
                  <a16:creationId xmlns:a16="http://schemas.microsoft.com/office/drawing/2014/main" id="{F769404F-5FF3-433B-ADA4-4365BD54B827}"/>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sp>
        <p:nvSpPr>
          <p:cNvPr id="23" name="Arrow: Right 22">
            <a:extLst>
              <a:ext uri="{FF2B5EF4-FFF2-40B4-BE49-F238E27FC236}">
                <a16:creationId xmlns:a16="http://schemas.microsoft.com/office/drawing/2014/main" id="{591AA206-A092-4A88-B0D9-30DE6E50259B}"/>
              </a:ext>
            </a:extLst>
          </p:cNvPr>
          <p:cNvSpPr/>
          <p:nvPr/>
        </p:nvSpPr>
        <p:spPr>
          <a:xfrm>
            <a:off x="5535001" y="2852142"/>
            <a:ext cx="886408" cy="48835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Start</a:t>
            </a:r>
          </a:p>
        </p:txBody>
      </p:sp>
      <p:grpSp>
        <p:nvGrpSpPr>
          <p:cNvPr id="52" name="Group 51">
            <a:extLst>
              <a:ext uri="{FF2B5EF4-FFF2-40B4-BE49-F238E27FC236}">
                <a16:creationId xmlns:a16="http://schemas.microsoft.com/office/drawing/2014/main" id="{26E1B7B3-55D3-4DFD-922B-6DD5A51359D0}"/>
              </a:ext>
            </a:extLst>
          </p:cNvPr>
          <p:cNvGrpSpPr/>
          <p:nvPr/>
        </p:nvGrpSpPr>
        <p:grpSpPr>
          <a:xfrm>
            <a:off x="6096000" y="1950704"/>
            <a:ext cx="3009690" cy="2060057"/>
            <a:chOff x="8304070" y="1298963"/>
            <a:chExt cx="1871530" cy="1966751"/>
          </a:xfrm>
        </p:grpSpPr>
        <p:sp>
          <p:nvSpPr>
            <p:cNvPr id="53" name="Rectangle 52">
              <a:extLst>
                <a:ext uri="{FF2B5EF4-FFF2-40B4-BE49-F238E27FC236}">
                  <a16:creationId xmlns:a16="http://schemas.microsoft.com/office/drawing/2014/main" id="{0D1ABDB1-79B4-4BFE-A2AE-F33FC5350829}"/>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54" name="Rectangle 53">
              <a:extLst>
                <a:ext uri="{FF2B5EF4-FFF2-40B4-BE49-F238E27FC236}">
                  <a16:creationId xmlns:a16="http://schemas.microsoft.com/office/drawing/2014/main" id="{1FB26FC6-5836-486D-9625-A2A40498775F}"/>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Rectangle 54">
              <a:extLst>
                <a:ext uri="{FF2B5EF4-FFF2-40B4-BE49-F238E27FC236}">
                  <a16:creationId xmlns:a16="http://schemas.microsoft.com/office/drawing/2014/main" id="{CFE51514-1147-472A-BF8F-1B37B10CC24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Rectangle 55">
              <a:extLst>
                <a:ext uri="{FF2B5EF4-FFF2-40B4-BE49-F238E27FC236}">
                  <a16:creationId xmlns:a16="http://schemas.microsoft.com/office/drawing/2014/main" id="{7ACC4218-CF5F-468A-A342-9D804F0E9A6B}"/>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Rectangle 56">
              <a:extLst>
                <a:ext uri="{FF2B5EF4-FFF2-40B4-BE49-F238E27FC236}">
                  <a16:creationId xmlns:a16="http://schemas.microsoft.com/office/drawing/2014/main" id="{43F2763E-7982-4164-8573-03A6810F72DD}"/>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34" name="Rectangle 33">
            <a:extLst>
              <a:ext uri="{FF2B5EF4-FFF2-40B4-BE49-F238E27FC236}">
                <a16:creationId xmlns:a16="http://schemas.microsoft.com/office/drawing/2014/main" id="{2E91FD49-FFC2-40A8-BF84-4D82A47AEB17}"/>
              </a:ext>
            </a:extLst>
          </p:cNvPr>
          <p:cNvSpPr/>
          <p:nvPr/>
        </p:nvSpPr>
        <p:spPr>
          <a:xfrm>
            <a:off x="9900345" y="1650553"/>
            <a:ext cx="1740530" cy="2356782"/>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36" name="Rectangle 35">
            <a:extLst>
              <a:ext uri="{FF2B5EF4-FFF2-40B4-BE49-F238E27FC236}">
                <a16:creationId xmlns:a16="http://schemas.microsoft.com/office/drawing/2014/main" id="{DAD5177E-27B8-4F2E-842E-CF61EBDA4F02}"/>
              </a:ext>
            </a:extLst>
          </p:cNvPr>
          <p:cNvSpPr/>
          <p:nvPr/>
        </p:nvSpPr>
        <p:spPr>
          <a:xfrm>
            <a:off x="10299257" y="2489406"/>
            <a:ext cx="471862" cy="62092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sp>
        <p:nvSpPr>
          <p:cNvPr id="38" name="Rectangle 37">
            <a:extLst>
              <a:ext uri="{FF2B5EF4-FFF2-40B4-BE49-F238E27FC236}">
                <a16:creationId xmlns:a16="http://schemas.microsoft.com/office/drawing/2014/main" id="{FBC7825C-CBF9-48E0-B46E-B082DE1D60C1}"/>
              </a:ext>
            </a:extLst>
          </p:cNvPr>
          <p:cNvSpPr/>
          <p:nvPr/>
        </p:nvSpPr>
        <p:spPr>
          <a:xfrm>
            <a:off x="9998825" y="2023914"/>
            <a:ext cx="1265999" cy="314815"/>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r>
              <a:rPr lang="en-US" sz="1400" dirty="0" err="1"/>
              <a:t>intValue</a:t>
            </a:r>
            <a:r>
              <a:rPr lang="en-US" sz="1400" dirty="0"/>
              <a:t> : int</a:t>
            </a:r>
            <a:endParaRPr lang="en-US" dirty="0"/>
          </a:p>
        </p:txBody>
      </p:sp>
      <p:sp>
        <p:nvSpPr>
          <p:cNvPr id="39" name="Rectangle 38">
            <a:extLst>
              <a:ext uri="{FF2B5EF4-FFF2-40B4-BE49-F238E27FC236}">
                <a16:creationId xmlns:a16="http://schemas.microsoft.com/office/drawing/2014/main" id="{C747F162-04AA-488E-A121-EFAD89033C77}"/>
              </a:ext>
            </a:extLst>
          </p:cNvPr>
          <p:cNvSpPr/>
          <p:nvPr/>
        </p:nvSpPr>
        <p:spPr>
          <a:xfrm>
            <a:off x="10890463" y="2534040"/>
            <a:ext cx="686753" cy="93507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41" name="Rectangle 40">
            <a:extLst>
              <a:ext uri="{FF2B5EF4-FFF2-40B4-BE49-F238E27FC236}">
                <a16:creationId xmlns:a16="http://schemas.microsoft.com/office/drawing/2014/main" id="{0E7A3BE0-C665-4932-858D-20E520AC406F}"/>
              </a:ext>
            </a:extLst>
          </p:cNvPr>
          <p:cNvSpPr/>
          <p:nvPr/>
        </p:nvSpPr>
        <p:spPr>
          <a:xfrm>
            <a:off x="9955881" y="3321065"/>
            <a:ext cx="686752" cy="43430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cxnSp>
        <p:nvCxnSpPr>
          <p:cNvPr id="11" name="Straight Arrow Connector 10">
            <a:extLst>
              <a:ext uri="{FF2B5EF4-FFF2-40B4-BE49-F238E27FC236}">
                <a16:creationId xmlns:a16="http://schemas.microsoft.com/office/drawing/2014/main" id="{CB50D89E-DA8A-4576-84C8-7369DB0EC6CB}"/>
              </a:ext>
            </a:extLst>
          </p:cNvPr>
          <p:cNvCxnSpPr>
            <a:cxnSpLocks/>
            <a:stCxn id="26" idx="3"/>
            <a:endCxn id="38" idx="1"/>
          </p:cNvCxnSpPr>
          <p:nvPr/>
        </p:nvCxnSpPr>
        <p:spPr>
          <a:xfrm flipV="1">
            <a:off x="8677136" y="2181322"/>
            <a:ext cx="1321689" cy="352661"/>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42" name="Arrow: Right 41">
            <a:extLst>
              <a:ext uri="{FF2B5EF4-FFF2-40B4-BE49-F238E27FC236}">
                <a16:creationId xmlns:a16="http://schemas.microsoft.com/office/drawing/2014/main" id="{86EE2435-E5F3-45A7-B674-A97FF95DEF82}"/>
              </a:ext>
            </a:extLst>
          </p:cNvPr>
          <p:cNvSpPr/>
          <p:nvPr/>
        </p:nvSpPr>
        <p:spPr>
          <a:xfrm>
            <a:off x="8757142" y="2304801"/>
            <a:ext cx="886408" cy="48835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End</a:t>
            </a:r>
          </a:p>
        </p:txBody>
      </p:sp>
      <p:grpSp>
        <p:nvGrpSpPr>
          <p:cNvPr id="45" name="Group 44">
            <a:extLst>
              <a:ext uri="{FF2B5EF4-FFF2-40B4-BE49-F238E27FC236}">
                <a16:creationId xmlns:a16="http://schemas.microsoft.com/office/drawing/2014/main" id="{B311528F-CFAE-4F62-A5C2-1D030FCE4350}"/>
              </a:ext>
            </a:extLst>
          </p:cNvPr>
          <p:cNvGrpSpPr/>
          <p:nvPr/>
        </p:nvGrpSpPr>
        <p:grpSpPr>
          <a:xfrm>
            <a:off x="5176338" y="2319181"/>
            <a:ext cx="3775201" cy="1231222"/>
            <a:chOff x="6602965" y="293462"/>
            <a:chExt cx="3775201" cy="1231222"/>
          </a:xfrm>
        </p:grpSpPr>
        <p:sp>
          <p:nvSpPr>
            <p:cNvPr id="43" name="Double Brace 42">
              <a:extLst>
                <a:ext uri="{FF2B5EF4-FFF2-40B4-BE49-F238E27FC236}">
                  <a16:creationId xmlns:a16="http://schemas.microsoft.com/office/drawing/2014/main" id="{36CAE4FB-C8A4-43E4-91D6-45082A12712B}"/>
                </a:ext>
              </a:extLst>
            </p:cNvPr>
            <p:cNvSpPr/>
            <p:nvPr/>
          </p:nvSpPr>
          <p:spPr>
            <a:xfrm>
              <a:off x="7569652" y="293462"/>
              <a:ext cx="2808514" cy="1231222"/>
            </a:xfrm>
            <a:prstGeom prst="bracePair">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Multiplication Sign 43">
              <a:extLst>
                <a:ext uri="{FF2B5EF4-FFF2-40B4-BE49-F238E27FC236}">
                  <a16:creationId xmlns:a16="http://schemas.microsoft.com/office/drawing/2014/main" id="{F17895AD-C8F2-4455-898D-027EFD70A5C5}"/>
                </a:ext>
              </a:extLst>
            </p:cNvPr>
            <p:cNvSpPr/>
            <p:nvPr/>
          </p:nvSpPr>
          <p:spPr>
            <a:xfrm>
              <a:off x="6602965" y="485192"/>
              <a:ext cx="777549" cy="83182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jdelijke aanduiding voor dianummer 9">
            <a:extLst>
              <a:ext uri="{FF2B5EF4-FFF2-40B4-BE49-F238E27FC236}">
                <a16:creationId xmlns:a16="http://schemas.microsoft.com/office/drawing/2014/main" id="{669009E4-6C8B-44EA-BCB5-AC138CA5DA2C}"/>
              </a:ext>
            </a:extLst>
          </p:cNvPr>
          <p:cNvSpPr>
            <a:spLocks noGrp="1"/>
          </p:cNvSpPr>
          <p:nvPr>
            <p:ph type="sldNum" sz="quarter" idx="12"/>
          </p:nvPr>
        </p:nvSpPr>
        <p:spPr/>
        <p:txBody>
          <a:bodyPr/>
          <a:lstStyle/>
          <a:p>
            <a:fld id="{97BA5271-A444-4CCD-8D0C-6769CDD0D776}" type="slidenum">
              <a:rPr lang="en-US" smtClean="0"/>
              <a:t>30</a:t>
            </a:fld>
            <a:endParaRPr lang="en-US"/>
          </a:p>
        </p:txBody>
      </p:sp>
    </p:spTree>
    <p:extLst>
      <p:ext uri="{BB962C8B-B14F-4D97-AF65-F5344CB8AC3E}">
        <p14:creationId xmlns:p14="http://schemas.microsoft.com/office/powerpoint/2010/main" val="2257458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par>
                                <p:cTn id="28" presetID="1" presetClass="entr" presetSubtype="0" fill="hold" nodeType="withEffect">
                                  <p:stCondLst>
                                    <p:cond delay="0"/>
                                  </p:stCondLst>
                                  <p:childTnLst>
                                    <p:set>
                                      <p:cBhvr>
                                        <p:cTn id="29" dur="1" fill="hold">
                                          <p:stCondLst>
                                            <p:cond delay="0"/>
                                          </p:stCondLst>
                                        </p:cTn>
                                        <p:tgtEl>
                                          <p:spTgt spid="1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 presetClass="exit" presetSubtype="0" fill="hold" nodeType="withEffect">
                                  <p:stCondLst>
                                    <p:cond delay="0"/>
                                  </p:stCondLst>
                                  <p:childTnLst>
                                    <p:set>
                                      <p:cBhvr>
                                        <p:cTn id="36" dur="1" fill="hold">
                                          <p:stCondLst>
                                            <p:cond delay="0"/>
                                          </p:stCondLst>
                                        </p:cTn>
                                        <p:tgtEl>
                                          <p:spTgt spid="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animEffect transition="in" filter="fade">
                                      <p:cBhvr>
                                        <p:cTn id="41" dur="500"/>
                                        <p:tgtEl>
                                          <p:spTgt spid="3">
                                            <p:txEl>
                                              <p:pRg st="9" end="9"/>
                                            </p:txEl>
                                          </p:spTgt>
                                        </p:tgtEl>
                                      </p:cBhvr>
                                    </p:animEffect>
                                  </p:childTnLst>
                                </p:cTn>
                              </p:par>
                              <p:par>
                                <p:cTn id="42" presetID="10" presetClass="entr" presetSubtype="0" fill="hold" grpId="0" nodeType="withEffect">
                                  <p:stCondLst>
                                    <p:cond delay="125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childTnLst>
                                </p:cTn>
                              </p:par>
                              <p:par>
                                <p:cTn id="45" presetID="1" presetClass="entr" presetSubtype="0"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500"/>
                                        <p:tgtEl>
                                          <p:spTgt spid="11"/>
                                        </p:tgtEl>
                                      </p:cBhvr>
                                    </p:animEffect>
                                  </p:childTnLst>
                                </p:cTn>
                              </p:par>
                              <p:par>
                                <p:cTn id="52" presetID="1" presetClass="exit" presetSubtype="0" fill="hold" nodeType="withEffect">
                                  <p:stCondLst>
                                    <p:cond delay="0"/>
                                  </p:stCondLst>
                                  <p:childTnLst>
                                    <p:set>
                                      <p:cBhvr>
                                        <p:cTn id="53" dur="1" fill="hold">
                                          <p:stCondLst>
                                            <p:cond delay="0"/>
                                          </p:stCondLst>
                                        </p:cTn>
                                        <p:tgtEl>
                                          <p:spTgt spid="16"/>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par>
                                <p:cTn id="59" presetID="1" presetClass="exit" presetSubtype="0" fill="hold" grpId="1" nodeType="withEffect">
                                  <p:stCondLst>
                                    <p:cond delay="0"/>
                                  </p:stCondLst>
                                  <p:childTnLst>
                                    <p:set>
                                      <p:cBhvr>
                                        <p:cTn id="60" dur="1" fill="hold">
                                          <p:stCondLst>
                                            <p:cond delay="0"/>
                                          </p:stCondLst>
                                        </p:cTn>
                                        <p:tgtEl>
                                          <p:spTgt spid="23"/>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fade">
                                      <p:cBhvr>
                                        <p:cTn id="65" dur="500"/>
                                        <p:tgtEl>
                                          <p:spTgt spid="42"/>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3">
                                            <p:txEl>
                                              <p:pRg st="11" end="11"/>
                                            </p:txEl>
                                          </p:spTgt>
                                        </p:tgtEl>
                                        <p:attrNameLst>
                                          <p:attrName>style.visibility</p:attrName>
                                        </p:attrNameLst>
                                      </p:cBhvr>
                                      <p:to>
                                        <p:strVal val="visible"/>
                                      </p:to>
                                    </p:set>
                                    <p:animEffect transition="in" filter="fade">
                                      <p:cBhvr>
                                        <p:cTn id="70" dur="500"/>
                                        <p:tgtEl>
                                          <p:spTgt spid="3">
                                            <p:txEl>
                                              <p:pRg st="11" end="11"/>
                                            </p:txEl>
                                          </p:spTgt>
                                        </p:tgtEl>
                                      </p:cBhvr>
                                    </p:animEffect>
                                  </p:childTnLst>
                                </p:cTn>
                              </p:par>
                              <p:par>
                                <p:cTn id="71" presetID="10" presetClass="entr" presetSubtype="0" fill="hold" nodeType="with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fade">
                                      <p:cBhvr>
                                        <p:cTn id="73" dur="500"/>
                                        <p:tgtEl>
                                          <p:spTgt spid="45"/>
                                        </p:tgtEl>
                                      </p:cBhvr>
                                    </p:animEffect>
                                  </p:childTnLst>
                                </p:cTn>
                              </p:par>
                              <p:par>
                                <p:cTn id="74" presetID="10" presetClass="exit" presetSubtype="0" fill="hold" nodeType="withEffect">
                                  <p:stCondLst>
                                    <p:cond delay="0"/>
                                  </p:stCondLst>
                                  <p:childTnLst>
                                    <p:animEffect transition="out" filter="fade">
                                      <p:cBhvr>
                                        <p:cTn id="75" dur="500"/>
                                        <p:tgtEl>
                                          <p:spTgt spid="11"/>
                                        </p:tgtEl>
                                      </p:cBhvr>
                                    </p:animEffect>
                                    <p:set>
                                      <p:cBhvr>
                                        <p:cTn id="76" dur="1" fill="hold">
                                          <p:stCondLst>
                                            <p:cond delay="499"/>
                                          </p:stCondLst>
                                        </p:cTn>
                                        <p:tgtEl>
                                          <p:spTgt spid="11"/>
                                        </p:tgtEl>
                                        <p:attrNameLst>
                                          <p:attrName>style.visibility</p:attrName>
                                        </p:attrNameLst>
                                      </p:cBhvr>
                                      <p:to>
                                        <p:strVal val="hidden"/>
                                      </p:to>
                                    </p:set>
                                  </p:childTnLst>
                                </p:cTn>
                              </p:par>
                              <p:par>
                                <p:cTn id="77" presetID="1" presetClass="exit" presetSubtype="0" fill="hold" grpId="1" nodeType="withEffect">
                                  <p:stCondLst>
                                    <p:cond delay="0"/>
                                  </p:stCondLst>
                                  <p:childTnLst>
                                    <p:set>
                                      <p:cBhvr>
                                        <p:cTn id="78" dur="1" fill="hold">
                                          <p:stCondLst>
                                            <p:cond delay="0"/>
                                          </p:stCondLst>
                                        </p:cTn>
                                        <p:tgtEl>
                                          <p:spTgt spid="42"/>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3">
                                            <p:txEl>
                                              <p:pRg st="12" end="12"/>
                                            </p:txEl>
                                          </p:spTgt>
                                        </p:tgtEl>
                                        <p:attrNameLst>
                                          <p:attrName>style.visibility</p:attrName>
                                        </p:attrNameLst>
                                      </p:cBhvr>
                                      <p:to>
                                        <p:strVal val="visible"/>
                                      </p:to>
                                    </p:set>
                                    <p:animEffect transition="in" filter="fade">
                                      <p:cBhvr>
                                        <p:cTn id="83" dur="500"/>
                                        <p:tgtEl>
                                          <p:spTgt spid="3">
                                            <p:txEl>
                                              <p:pRg st="12" end="12"/>
                                            </p:txEl>
                                          </p:spTgt>
                                        </p:tgtEl>
                                      </p:cBhvr>
                                    </p:animEffect>
                                  </p:childTnLst>
                                </p:cTn>
                              </p:par>
                              <p:par>
                                <p:cTn id="84" presetID="1" presetClass="exit" presetSubtype="0" fill="hold" nodeType="withEffect">
                                  <p:stCondLst>
                                    <p:cond delay="0"/>
                                  </p:stCondLst>
                                  <p:childTnLst>
                                    <p:set>
                                      <p:cBhvr>
                                        <p:cTn id="85" dur="1" fill="hold">
                                          <p:stCondLst>
                                            <p:cond delay="0"/>
                                          </p:stCondLst>
                                        </p:cTn>
                                        <p:tgtEl>
                                          <p:spTgt spid="24"/>
                                        </p:tgtEl>
                                        <p:attrNameLst>
                                          <p:attrName>style.visibility</p:attrName>
                                        </p:attrNameLst>
                                      </p:cBhvr>
                                      <p:to>
                                        <p:strVal val="hidden"/>
                                      </p:to>
                                    </p:set>
                                  </p:childTnLst>
                                </p:cTn>
                              </p:par>
                              <p:par>
                                <p:cTn id="86" presetID="1" presetClass="exit" presetSubtype="0" fill="hold" nodeType="withEffect">
                                  <p:stCondLst>
                                    <p:cond delay="0"/>
                                  </p:stCondLst>
                                  <p:childTnLst>
                                    <p:set>
                                      <p:cBhvr>
                                        <p:cTn id="87" dur="1" fill="hold">
                                          <p:stCondLst>
                                            <p:cond delay="0"/>
                                          </p:stCondLst>
                                        </p:cTn>
                                        <p:tgtEl>
                                          <p:spTgt spid="45"/>
                                        </p:tgtEl>
                                        <p:attrNameLst>
                                          <p:attrName>style.visibility</p:attrName>
                                        </p:attrNameLst>
                                      </p:cBhvr>
                                      <p:to>
                                        <p:strVal val="hidden"/>
                                      </p:to>
                                    </p:set>
                                  </p:childTnLst>
                                </p:cTn>
                              </p:par>
                              <p:par>
                                <p:cTn id="88" presetID="1" presetClass="entr" presetSubtype="0" fill="hold" nodeType="withEffect">
                                  <p:stCondLst>
                                    <p:cond delay="0"/>
                                  </p:stCondLst>
                                  <p:childTnLst>
                                    <p:set>
                                      <p:cBhvr>
                                        <p:cTn id="89" dur="1" fill="hold">
                                          <p:stCondLst>
                                            <p:cond delay="0"/>
                                          </p:stCondLst>
                                        </p:cTn>
                                        <p:tgtEl>
                                          <p:spTgt spid="52"/>
                                        </p:tgtEl>
                                        <p:attrNameLst>
                                          <p:attrName>style.visibility</p:attrName>
                                        </p:attrNameLst>
                                      </p:cBhvr>
                                      <p:to>
                                        <p:strVal val="visible"/>
                                      </p:to>
                                    </p:set>
                                  </p:childTnLst>
                                </p:cTn>
                              </p:par>
                              <p:par>
                                <p:cTn id="90" presetID="10" presetClass="exit" presetSubtype="0" fill="hold" grpId="1" nodeType="withEffect">
                                  <p:stCondLst>
                                    <p:cond delay="1250"/>
                                  </p:stCondLst>
                                  <p:childTnLst>
                                    <p:animEffect transition="out" filter="fade">
                                      <p:cBhvr>
                                        <p:cTn id="91" dur="500"/>
                                        <p:tgtEl>
                                          <p:spTgt spid="38"/>
                                        </p:tgtEl>
                                      </p:cBhvr>
                                    </p:animEffect>
                                    <p:set>
                                      <p:cBhvr>
                                        <p:cTn id="92" dur="1" fill="hold">
                                          <p:stCondLst>
                                            <p:cond delay="4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3" grpId="0" animBg="1"/>
      <p:bldP spid="23" grpId="1" animBg="1"/>
      <p:bldP spid="38" grpId="0" animBg="1"/>
      <p:bldP spid="38" grpId="1" animBg="1"/>
      <p:bldP spid="42" grpId="0" animBg="1"/>
      <p:bldP spid="42"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9EAF5-B0C4-45C8-9778-003AF825FA7F}"/>
              </a:ext>
            </a:extLst>
          </p:cNvPr>
          <p:cNvSpPr>
            <a:spLocks noGrp="1"/>
          </p:cNvSpPr>
          <p:nvPr>
            <p:ph type="title"/>
          </p:nvPr>
        </p:nvSpPr>
        <p:spPr>
          <a:xfrm>
            <a:off x="838200" y="365126"/>
            <a:ext cx="10515600" cy="771466"/>
          </a:xfrm>
        </p:spPr>
        <p:txBody>
          <a:bodyPr>
            <a:normAutofit/>
          </a:bodyPr>
          <a:lstStyle/>
          <a:p>
            <a:r>
              <a:rPr lang="en-US" dirty="0"/>
              <a:t>Predefined Value types van C#</a:t>
            </a:r>
          </a:p>
        </p:txBody>
      </p:sp>
      <p:sp>
        <p:nvSpPr>
          <p:cNvPr id="3" name="Content Placeholder 2">
            <a:extLst>
              <a:ext uri="{FF2B5EF4-FFF2-40B4-BE49-F238E27FC236}">
                <a16:creationId xmlns:a16="http://schemas.microsoft.com/office/drawing/2014/main" id="{7F0005B5-21CC-46FD-BAC2-6D95C59B17B1}"/>
              </a:ext>
            </a:extLst>
          </p:cNvPr>
          <p:cNvSpPr>
            <a:spLocks noGrp="1"/>
          </p:cNvSpPr>
          <p:nvPr>
            <p:ph idx="1"/>
          </p:nvPr>
        </p:nvSpPr>
        <p:spPr>
          <a:xfrm>
            <a:off x="838200" y="1324598"/>
            <a:ext cx="10515600" cy="4852365"/>
          </a:xfrm>
        </p:spPr>
        <p:txBody>
          <a:bodyPr/>
          <a:lstStyle/>
          <a:p>
            <a:r>
              <a:rPr lang="nl-BE" dirty="0"/>
              <a:t>Numeriek</a:t>
            </a:r>
            <a:r>
              <a:rPr lang="en-US" dirty="0"/>
              <a:t>:</a:t>
            </a:r>
          </a:p>
          <a:p>
            <a:pPr lvl="1"/>
            <a:r>
              <a:rPr lang="en-US" dirty="0"/>
              <a:t>Integers: </a:t>
            </a:r>
          </a:p>
          <a:p>
            <a:pPr lvl="2"/>
            <a:r>
              <a:rPr lang="en-US" dirty="0"/>
              <a:t>Signed : </a:t>
            </a:r>
            <a:r>
              <a:rPr lang="en-US" dirty="0" err="1"/>
              <a:t>sbyte</a:t>
            </a:r>
            <a:r>
              <a:rPr lang="en-US" dirty="0"/>
              <a:t>, short, int, long</a:t>
            </a:r>
          </a:p>
          <a:p>
            <a:pPr lvl="2"/>
            <a:r>
              <a:rPr lang="en-US" dirty="0"/>
              <a:t>Unsigned: byte, </a:t>
            </a:r>
            <a:r>
              <a:rPr lang="en-US" dirty="0" err="1"/>
              <a:t>ushort</a:t>
            </a:r>
            <a:r>
              <a:rPr lang="en-US" dirty="0"/>
              <a:t>, </a:t>
            </a:r>
            <a:r>
              <a:rPr lang="en-US" dirty="0" err="1"/>
              <a:t>uint</a:t>
            </a:r>
            <a:r>
              <a:rPr lang="en-US" dirty="0"/>
              <a:t>, </a:t>
            </a:r>
            <a:r>
              <a:rPr lang="en-US" dirty="0" err="1"/>
              <a:t>ulong</a:t>
            </a:r>
            <a:endParaRPr lang="en-US" dirty="0"/>
          </a:p>
          <a:p>
            <a:pPr lvl="1"/>
            <a:r>
              <a:rPr lang="en-US" dirty="0"/>
              <a:t>Reals:</a:t>
            </a:r>
          </a:p>
          <a:p>
            <a:pPr lvl="2"/>
            <a:r>
              <a:rPr lang="en-US" dirty="0"/>
              <a:t>float, double</a:t>
            </a:r>
          </a:p>
          <a:p>
            <a:pPr lvl="2"/>
            <a:r>
              <a:rPr lang="en-US" dirty="0"/>
              <a:t>Decimal</a:t>
            </a:r>
          </a:p>
          <a:p>
            <a:pPr lvl="1"/>
            <a:r>
              <a:rPr lang="nl-BE" dirty="0"/>
              <a:t>Logisch</a:t>
            </a:r>
            <a:r>
              <a:rPr lang="en-US" dirty="0"/>
              <a:t>:</a:t>
            </a:r>
          </a:p>
          <a:p>
            <a:pPr lvl="2"/>
            <a:r>
              <a:rPr lang="en-US" dirty="0"/>
              <a:t>bool</a:t>
            </a:r>
          </a:p>
          <a:p>
            <a:pPr lvl="1"/>
            <a:r>
              <a:rPr lang="en-US" dirty="0"/>
              <a:t>Character:</a:t>
            </a:r>
          </a:p>
          <a:p>
            <a:pPr lvl="2"/>
            <a:r>
              <a:rPr lang="en-US" dirty="0"/>
              <a:t>char</a:t>
            </a:r>
          </a:p>
        </p:txBody>
      </p:sp>
      <p:sp>
        <p:nvSpPr>
          <p:cNvPr id="4" name="Tijdelijke aanduiding voor dianummer 3">
            <a:extLst>
              <a:ext uri="{FF2B5EF4-FFF2-40B4-BE49-F238E27FC236}">
                <a16:creationId xmlns:a16="http://schemas.microsoft.com/office/drawing/2014/main" id="{B5862092-5889-4D20-A70E-9655519ADC16}"/>
              </a:ext>
            </a:extLst>
          </p:cNvPr>
          <p:cNvSpPr>
            <a:spLocks noGrp="1"/>
          </p:cNvSpPr>
          <p:nvPr>
            <p:ph type="sldNum" sz="quarter" idx="12"/>
          </p:nvPr>
        </p:nvSpPr>
        <p:spPr/>
        <p:txBody>
          <a:bodyPr/>
          <a:lstStyle/>
          <a:p>
            <a:fld id="{97BA5271-A444-4CCD-8D0C-6769CDD0D776}" type="slidenum">
              <a:rPr lang="en-US" smtClean="0"/>
              <a:t>31</a:t>
            </a:fld>
            <a:endParaRPr lang="en-US"/>
          </a:p>
        </p:txBody>
      </p:sp>
    </p:spTree>
    <p:extLst>
      <p:ext uri="{BB962C8B-B14F-4D97-AF65-F5344CB8AC3E}">
        <p14:creationId xmlns:p14="http://schemas.microsoft.com/office/powerpoint/2010/main" val="28393186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98E51-2288-4153-87D8-9F7199587E9D}"/>
              </a:ext>
            </a:extLst>
          </p:cNvPr>
          <p:cNvSpPr>
            <a:spLocks noGrp="1"/>
          </p:cNvSpPr>
          <p:nvPr>
            <p:ph type="title"/>
          </p:nvPr>
        </p:nvSpPr>
        <p:spPr>
          <a:xfrm>
            <a:off x="838200" y="365125"/>
            <a:ext cx="10515600" cy="597401"/>
          </a:xfrm>
        </p:spPr>
        <p:txBody>
          <a:bodyPr>
            <a:normAutofit fontScale="90000"/>
          </a:bodyPr>
          <a:lstStyle/>
          <a:p>
            <a:r>
              <a:rPr lang="en-US" dirty="0"/>
              <a:t>Integers</a:t>
            </a:r>
          </a:p>
        </p:txBody>
      </p:sp>
      <p:graphicFrame>
        <p:nvGraphicFramePr>
          <p:cNvPr id="4" name="Content Placeholder 3">
            <a:extLst>
              <a:ext uri="{FF2B5EF4-FFF2-40B4-BE49-F238E27FC236}">
                <a16:creationId xmlns:a16="http://schemas.microsoft.com/office/drawing/2014/main" id="{BEB62273-F931-4B9D-8D1E-8CC97EB7607A}"/>
              </a:ext>
            </a:extLst>
          </p:cNvPr>
          <p:cNvGraphicFramePr>
            <a:graphicFrameLocks noGrp="1"/>
          </p:cNvGraphicFramePr>
          <p:nvPr>
            <p:ph idx="1"/>
            <p:extLst>
              <p:ext uri="{D42A27DB-BD31-4B8C-83A1-F6EECF244321}">
                <p14:modId xmlns:p14="http://schemas.microsoft.com/office/powerpoint/2010/main" val="3293921389"/>
              </p:ext>
            </p:extLst>
          </p:nvPr>
        </p:nvGraphicFramePr>
        <p:xfrm>
          <a:off x="838200" y="1844242"/>
          <a:ext cx="4898457" cy="1849120"/>
        </p:xfrm>
        <a:graphic>
          <a:graphicData uri="http://schemas.openxmlformats.org/drawingml/2006/table">
            <a:tbl>
              <a:tblPr firstRow="1" bandRow="1">
                <a:tableStyleId>{F2DE63D5-997A-4646-A377-4702673A728D}</a:tableStyleId>
              </a:tblPr>
              <a:tblGrid>
                <a:gridCol w="1224614">
                  <a:extLst>
                    <a:ext uri="{9D8B030D-6E8A-4147-A177-3AD203B41FA5}">
                      <a16:colId xmlns:a16="http://schemas.microsoft.com/office/drawing/2014/main" val="11783650"/>
                    </a:ext>
                  </a:extLst>
                </a:gridCol>
                <a:gridCol w="1506902">
                  <a:extLst>
                    <a:ext uri="{9D8B030D-6E8A-4147-A177-3AD203B41FA5}">
                      <a16:colId xmlns:a16="http://schemas.microsoft.com/office/drawing/2014/main" val="4218896279"/>
                    </a:ext>
                  </a:extLst>
                </a:gridCol>
                <a:gridCol w="1050410">
                  <a:extLst>
                    <a:ext uri="{9D8B030D-6E8A-4147-A177-3AD203B41FA5}">
                      <a16:colId xmlns:a16="http://schemas.microsoft.com/office/drawing/2014/main" val="4142763099"/>
                    </a:ext>
                  </a:extLst>
                </a:gridCol>
                <a:gridCol w="1116531">
                  <a:extLst>
                    <a:ext uri="{9D8B030D-6E8A-4147-A177-3AD203B41FA5}">
                      <a16:colId xmlns:a16="http://schemas.microsoft.com/office/drawing/2014/main" val="949998972"/>
                    </a:ext>
                  </a:extLst>
                </a:gridCol>
              </a:tblGrid>
              <a:tr h="0">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extLst>
                  <a:ext uri="{0D108BD9-81ED-4DB2-BD59-A6C34878D82A}">
                    <a16:rowId xmlns:a16="http://schemas.microsoft.com/office/drawing/2014/main" val="1461623233"/>
                  </a:ext>
                </a:extLst>
              </a:tr>
              <a:tr h="370840">
                <a:tc>
                  <a:txBody>
                    <a:bodyPr/>
                    <a:lstStyle/>
                    <a:p>
                      <a:r>
                        <a:rPr lang="en-US" dirty="0" err="1"/>
                        <a:t>sbyte</a:t>
                      </a:r>
                      <a:endParaRPr lang="en-US" dirty="0"/>
                    </a:p>
                  </a:txBody>
                  <a:tcPr/>
                </a:tc>
                <a:tc>
                  <a:txBody>
                    <a:bodyPr/>
                    <a:lstStyle/>
                    <a:p>
                      <a:r>
                        <a:rPr lang="en-US" dirty="0" err="1"/>
                        <a:t>SByte</a:t>
                      </a:r>
                      <a:endParaRPr lang="en-US" dirty="0"/>
                    </a:p>
                  </a:txBody>
                  <a:tcPr/>
                </a:tc>
                <a:tc>
                  <a:txBody>
                    <a:bodyPr/>
                    <a:lstStyle/>
                    <a:p>
                      <a:endParaRPr lang="en-US" dirty="0"/>
                    </a:p>
                  </a:txBody>
                  <a:tcPr/>
                </a:tc>
                <a:tc>
                  <a:txBody>
                    <a:bodyPr/>
                    <a:lstStyle/>
                    <a:p>
                      <a:r>
                        <a:rPr lang="en-US" dirty="0"/>
                        <a:t>8 bits</a:t>
                      </a:r>
                    </a:p>
                  </a:txBody>
                  <a:tcPr/>
                </a:tc>
                <a:extLst>
                  <a:ext uri="{0D108BD9-81ED-4DB2-BD59-A6C34878D82A}">
                    <a16:rowId xmlns:a16="http://schemas.microsoft.com/office/drawing/2014/main" val="3900237627"/>
                  </a:ext>
                </a:extLst>
              </a:tr>
              <a:tr h="370840">
                <a:tc>
                  <a:txBody>
                    <a:bodyPr/>
                    <a:lstStyle/>
                    <a:p>
                      <a:r>
                        <a:rPr lang="en-US" dirty="0"/>
                        <a:t>short</a:t>
                      </a:r>
                    </a:p>
                  </a:txBody>
                  <a:tcPr/>
                </a:tc>
                <a:tc>
                  <a:txBody>
                    <a:bodyPr/>
                    <a:lstStyle/>
                    <a:p>
                      <a:r>
                        <a:rPr lang="en-US" dirty="0"/>
                        <a:t>Int16</a:t>
                      </a:r>
                    </a:p>
                  </a:txBody>
                  <a:tcPr/>
                </a:tc>
                <a:tc>
                  <a:txBody>
                    <a:bodyPr/>
                    <a:lstStyle/>
                    <a:p>
                      <a:endParaRPr lang="en-US"/>
                    </a:p>
                  </a:txBody>
                  <a:tcPr/>
                </a:tc>
                <a:tc>
                  <a:txBody>
                    <a:bodyPr/>
                    <a:lstStyle/>
                    <a:p>
                      <a:r>
                        <a:rPr lang="en-US" dirty="0"/>
                        <a:t>16 bits</a:t>
                      </a:r>
                    </a:p>
                  </a:txBody>
                  <a:tcPr/>
                </a:tc>
                <a:extLst>
                  <a:ext uri="{0D108BD9-81ED-4DB2-BD59-A6C34878D82A}">
                    <a16:rowId xmlns:a16="http://schemas.microsoft.com/office/drawing/2014/main" val="322834558"/>
                  </a:ext>
                </a:extLst>
              </a:tr>
              <a:tr h="370840">
                <a:tc>
                  <a:txBody>
                    <a:bodyPr/>
                    <a:lstStyle/>
                    <a:p>
                      <a:r>
                        <a:rPr lang="en-US" dirty="0"/>
                        <a:t>int</a:t>
                      </a:r>
                    </a:p>
                  </a:txBody>
                  <a:tcPr/>
                </a:tc>
                <a:tc>
                  <a:txBody>
                    <a:bodyPr/>
                    <a:lstStyle/>
                    <a:p>
                      <a:r>
                        <a:rPr lang="en-US" dirty="0"/>
                        <a:t>Int32</a:t>
                      </a:r>
                    </a:p>
                  </a:txBody>
                  <a:tcPr/>
                </a:tc>
                <a:tc>
                  <a:txBody>
                    <a:bodyPr/>
                    <a:lstStyle/>
                    <a:p>
                      <a:endParaRPr lang="en-US" dirty="0"/>
                    </a:p>
                  </a:txBody>
                  <a:tcPr/>
                </a:tc>
                <a:tc>
                  <a:txBody>
                    <a:bodyPr/>
                    <a:lstStyle/>
                    <a:p>
                      <a:r>
                        <a:rPr lang="en-US" dirty="0"/>
                        <a:t>32 bits</a:t>
                      </a:r>
                    </a:p>
                  </a:txBody>
                  <a:tcPr/>
                </a:tc>
                <a:extLst>
                  <a:ext uri="{0D108BD9-81ED-4DB2-BD59-A6C34878D82A}">
                    <a16:rowId xmlns:a16="http://schemas.microsoft.com/office/drawing/2014/main" val="544520232"/>
                  </a:ext>
                </a:extLst>
              </a:tr>
              <a:tr h="370840">
                <a:tc>
                  <a:txBody>
                    <a:bodyPr/>
                    <a:lstStyle/>
                    <a:p>
                      <a:r>
                        <a:rPr lang="en-US" dirty="0"/>
                        <a:t>Long</a:t>
                      </a:r>
                    </a:p>
                  </a:txBody>
                  <a:tcPr/>
                </a:tc>
                <a:tc>
                  <a:txBody>
                    <a:bodyPr/>
                    <a:lstStyle/>
                    <a:p>
                      <a:r>
                        <a:rPr lang="en-US" dirty="0"/>
                        <a:t>Int64</a:t>
                      </a:r>
                    </a:p>
                  </a:txBody>
                  <a:tcPr/>
                </a:tc>
                <a:tc>
                  <a:txBody>
                    <a:bodyPr/>
                    <a:lstStyle/>
                    <a:p>
                      <a:r>
                        <a:rPr lang="en-US" dirty="0"/>
                        <a:t>L</a:t>
                      </a:r>
                    </a:p>
                  </a:txBody>
                  <a:tcPr/>
                </a:tc>
                <a:tc>
                  <a:txBody>
                    <a:bodyPr/>
                    <a:lstStyle/>
                    <a:p>
                      <a:r>
                        <a:rPr lang="en-US" dirty="0"/>
                        <a:t>64 bits</a:t>
                      </a:r>
                    </a:p>
                  </a:txBody>
                  <a:tcPr/>
                </a:tc>
                <a:extLst>
                  <a:ext uri="{0D108BD9-81ED-4DB2-BD59-A6C34878D82A}">
                    <a16:rowId xmlns:a16="http://schemas.microsoft.com/office/drawing/2014/main" val="882525150"/>
                  </a:ext>
                </a:extLst>
              </a:tr>
            </a:tbl>
          </a:graphicData>
        </a:graphic>
      </p:graphicFrame>
      <p:graphicFrame>
        <p:nvGraphicFramePr>
          <p:cNvPr id="5" name="Content Placeholder 3">
            <a:extLst>
              <a:ext uri="{FF2B5EF4-FFF2-40B4-BE49-F238E27FC236}">
                <a16:creationId xmlns:a16="http://schemas.microsoft.com/office/drawing/2014/main" id="{E6073192-C879-43B3-82FA-26CD4EFC4F57}"/>
              </a:ext>
            </a:extLst>
          </p:cNvPr>
          <p:cNvGraphicFramePr>
            <a:graphicFrameLocks/>
          </p:cNvGraphicFramePr>
          <p:nvPr>
            <p:extLst>
              <p:ext uri="{D42A27DB-BD31-4B8C-83A1-F6EECF244321}">
                <p14:modId xmlns:p14="http://schemas.microsoft.com/office/powerpoint/2010/main" val="4106629618"/>
              </p:ext>
            </p:extLst>
          </p:nvPr>
        </p:nvGraphicFramePr>
        <p:xfrm>
          <a:off x="5966861" y="1844242"/>
          <a:ext cx="4898457" cy="1849120"/>
        </p:xfrm>
        <a:graphic>
          <a:graphicData uri="http://schemas.openxmlformats.org/drawingml/2006/table">
            <a:tbl>
              <a:tblPr firstRow="1" bandRow="1">
                <a:tableStyleId>{F2DE63D5-997A-4646-A377-4702673A728D}</a:tableStyleId>
              </a:tblPr>
              <a:tblGrid>
                <a:gridCol w="1224614">
                  <a:extLst>
                    <a:ext uri="{9D8B030D-6E8A-4147-A177-3AD203B41FA5}">
                      <a16:colId xmlns:a16="http://schemas.microsoft.com/office/drawing/2014/main" val="11783650"/>
                    </a:ext>
                  </a:extLst>
                </a:gridCol>
                <a:gridCol w="1506902">
                  <a:extLst>
                    <a:ext uri="{9D8B030D-6E8A-4147-A177-3AD203B41FA5}">
                      <a16:colId xmlns:a16="http://schemas.microsoft.com/office/drawing/2014/main" val="4218896279"/>
                    </a:ext>
                  </a:extLst>
                </a:gridCol>
                <a:gridCol w="1050410">
                  <a:extLst>
                    <a:ext uri="{9D8B030D-6E8A-4147-A177-3AD203B41FA5}">
                      <a16:colId xmlns:a16="http://schemas.microsoft.com/office/drawing/2014/main" val="4142763099"/>
                    </a:ext>
                  </a:extLst>
                </a:gridCol>
                <a:gridCol w="1116531">
                  <a:extLst>
                    <a:ext uri="{9D8B030D-6E8A-4147-A177-3AD203B41FA5}">
                      <a16:colId xmlns:a16="http://schemas.microsoft.com/office/drawing/2014/main" val="949998972"/>
                    </a:ext>
                  </a:extLst>
                </a:gridCol>
              </a:tblGrid>
              <a:tr h="0">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extLst>
                  <a:ext uri="{0D108BD9-81ED-4DB2-BD59-A6C34878D82A}">
                    <a16:rowId xmlns:a16="http://schemas.microsoft.com/office/drawing/2014/main" val="1461623233"/>
                  </a:ext>
                </a:extLst>
              </a:tr>
              <a:tr h="370840">
                <a:tc>
                  <a:txBody>
                    <a:bodyPr/>
                    <a:lstStyle/>
                    <a:p>
                      <a:r>
                        <a:rPr lang="en-US" dirty="0"/>
                        <a:t>byte</a:t>
                      </a:r>
                    </a:p>
                  </a:txBody>
                  <a:tcPr/>
                </a:tc>
                <a:tc>
                  <a:txBody>
                    <a:bodyPr/>
                    <a:lstStyle/>
                    <a:p>
                      <a:r>
                        <a:rPr lang="en-US" dirty="0"/>
                        <a:t>Byte</a:t>
                      </a:r>
                    </a:p>
                  </a:txBody>
                  <a:tcPr/>
                </a:tc>
                <a:tc>
                  <a:txBody>
                    <a:bodyPr/>
                    <a:lstStyle/>
                    <a:p>
                      <a:endParaRPr lang="en-US" dirty="0"/>
                    </a:p>
                  </a:txBody>
                  <a:tcPr/>
                </a:tc>
                <a:tc>
                  <a:txBody>
                    <a:bodyPr/>
                    <a:lstStyle/>
                    <a:p>
                      <a:r>
                        <a:rPr lang="en-US" dirty="0"/>
                        <a:t>8 bits</a:t>
                      </a:r>
                    </a:p>
                  </a:txBody>
                  <a:tcPr/>
                </a:tc>
                <a:extLst>
                  <a:ext uri="{0D108BD9-81ED-4DB2-BD59-A6C34878D82A}">
                    <a16:rowId xmlns:a16="http://schemas.microsoft.com/office/drawing/2014/main" val="3900237627"/>
                  </a:ext>
                </a:extLst>
              </a:tr>
              <a:tr h="370840">
                <a:tc>
                  <a:txBody>
                    <a:bodyPr/>
                    <a:lstStyle/>
                    <a:p>
                      <a:r>
                        <a:rPr lang="en-US" dirty="0" err="1"/>
                        <a:t>ushort</a:t>
                      </a:r>
                      <a:endParaRPr lang="en-US" dirty="0"/>
                    </a:p>
                  </a:txBody>
                  <a:tcPr/>
                </a:tc>
                <a:tc>
                  <a:txBody>
                    <a:bodyPr/>
                    <a:lstStyle/>
                    <a:p>
                      <a:r>
                        <a:rPr lang="en-US" dirty="0"/>
                        <a:t>UInt16</a:t>
                      </a:r>
                    </a:p>
                  </a:txBody>
                  <a:tcPr/>
                </a:tc>
                <a:tc>
                  <a:txBody>
                    <a:bodyPr/>
                    <a:lstStyle/>
                    <a:p>
                      <a:endParaRPr lang="en-US"/>
                    </a:p>
                  </a:txBody>
                  <a:tcPr/>
                </a:tc>
                <a:tc>
                  <a:txBody>
                    <a:bodyPr/>
                    <a:lstStyle/>
                    <a:p>
                      <a:r>
                        <a:rPr lang="en-US" dirty="0"/>
                        <a:t>16 bits</a:t>
                      </a:r>
                    </a:p>
                  </a:txBody>
                  <a:tcPr/>
                </a:tc>
                <a:extLst>
                  <a:ext uri="{0D108BD9-81ED-4DB2-BD59-A6C34878D82A}">
                    <a16:rowId xmlns:a16="http://schemas.microsoft.com/office/drawing/2014/main" val="322834558"/>
                  </a:ext>
                </a:extLst>
              </a:tr>
              <a:tr h="370840">
                <a:tc>
                  <a:txBody>
                    <a:bodyPr/>
                    <a:lstStyle/>
                    <a:p>
                      <a:r>
                        <a:rPr lang="en-US" dirty="0" err="1"/>
                        <a:t>uint</a:t>
                      </a:r>
                      <a:endParaRPr lang="en-US" dirty="0"/>
                    </a:p>
                  </a:txBody>
                  <a:tcPr/>
                </a:tc>
                <a:tc>
                  <a:txBody>
                    <a:bodyPr/>
                    <a:lstStyle/>
                    <a:p>
                      <a:r>
                        <a:rPr lang="en-US" dirty="0"/>
                        <a:t>UInt32</a:t>
                      </a:r>
                    </a:p>
                  </a:txBody>
                  <a:tcPr/>
                </a:tc>
                <a:tc>
                  <a:txBody>
                    <a:bodyPr/>
                    <a:lstStyle/>
                    <a:p>
                      <a:r>
                        <a:rPr lang="en-US" dirty="0"/>
                        <a:t>U</a:t>
                      </a:r>
                    </a:p>
                  </a:txBody>
                  <a:tcPr/>
                </a:tc>
                <a:tc>
                  <a:txBody>
                    <a:bodyPr/>
                    <a:lstStyle/>
                    <a:p>
                      <a:r>
                        <a:rPr lang="en-US" dirty="0"/>
                        <a:t>32 bits</a:t>
                      </a:r>
                    </a:p>
                  </a:txBody>
                  <a:tcPr/>
                </a:tc>
                <a:extLst>
                  <a:ext uri="{0D108BD9-81ED-4DB2-BD59-A6C34878D82A}">
                    <a16:rowId xmlns:a16="http://schemas.microsoft.com/office/drawing/2014/main" val="544520232"/>
                  </a:ext>
                </a:extLst>
              </a:tr>
              <a:tr h="370840">
                <a:tc>
                  <a:txBody>
                    <a:bodyPr/>
                    <a:lstStyle/>
                    <a:p>
                      <a:r>
                        <a:rPr lang="en-US" dirty="0" err="1"/>
                        <a:t>ulong</a:t>
                      </a:r>
                      <a:endParaRPr lang="en-US" dirty="0"/>
                    </a:p>
                  </a:txBody>
                  <a:tcPr/>
                </a:tc>
                <a:tc>
                  <a:txBody>
                    <a:bodyPr/>
                    <a:lstStyle/>
                    <a:p>
                      <a:r>
                        <a:rPr lang="en-US" dirty="0"/>
                        <a:t>UInt64</a:t>
                      </a:r>
                    </a:p>
                  </a:txBody>
                  <a:tcPr/>
                </a:tc>
                <a:tc>
                  <a:txBody>
                    <a:bodyPr/>
                    <a:lstStyle/>
                    <a:p>
                      <a:r>
                        <a:rPr lang="en-US" dirty="0"/>
                        <a:t>UL</a:t>
                      </a:r>
                    </a:p>
                  </a:txBody>
                  <a:tcPr/>
                </a:tc>
                <a:tc>
                  <a:txBody>
                    <a:bodyPr/>
                    <a:lstStyle/>
                    <a:p>
                      <a:r>
                        <a:rPr lang="en-US" dirty="0"/>
                        <a:t>64 bits</a:t>
                      </a:r>
                    </a:p>
                  </a:txBody>
                  <a:tcPr/>
                </a:tc>
                <a:extLst>
                  <a:ext uri="{0D108BD9-81ED-4DB2-BD59-A6C34878D82A}">
                    <a16:rowId xmlns:a16="http://schemas.microsoft.com/office/drawing/2014/main" val="882525150"/>
                  </a:ext>
                </a:extLst>
              </a:tr>
            </a:tbl>
          </a:graphicData>
        </a:graphic>
      </p:graphicFrame>
      <p:sp>
        <p:nvSpPr>
          <p:cNvPr id="6" name="TextBox 5">
            <a:extLst>
              <a:ext uri="{FF2B5EF4-FFF2-40B4-BE49-F238E27FC236}">
                <a16:creationId xmlns:a16="http://schemas.microsoft.com/office/drawing/2014/main" id="{6FFE4D6D-86B8-4B19-B9B8-887E48304B26}"/>
              </a:ext>
            </a:extLst>
          </p:cNvPr>
          <p:cNvSpPr txBox="1"/>
          <p:nvPr/>
        </p:nvSpPr>
        <p:spPr>
          <a:xfrm>
            <a:off x="838200" y="1366787"/>
            <a:ext cx="4744454" cy="369332"/>
          </a:xfrm>
          <a:prstGeom prst="rect">
            <a:avLst/>
          </a:prstGeom>
          <a:noFill/>
        </p:spPr>
        <p:txBody>
          <a:bodyPr wrap="square" rtlCol="0">
            <a:spAutoFit/>
          </a:bodyPr>
          <a:lstStyle/>
          <a:p>
            <a:r>
              <a:rPr lang="en-US" dirty="0"/>
              <a:t>Signed</a:t>
            </a:r>
            <a:r>
              <a:rPr lang="nl-BE" dirty="0"/>
              <a:t> = kan negatieve getallen bevatten</a:t>
            </a:r>
          </a:p>
        </p:txBody>
      </p:sp>
      <p:sp>
        <p:nvSpPr>
          <p:cNvPr id="8" name="TextBox 7">
            <a:extLst>
              <a:ext uri="{FF2B5EF4-FFF2-40B4-BE49-F238E27FC236}">
                <a16:creationId xmlns:a16="http://schemas.microsoft.com/office/drawing/2014/main" id="{937938CD-6751-4807-ADF3-75B2EC54E993}"/>
              </a:ext>
            </a:extLst>
          </p:cNvPr>
          <p:cNvSpPr txBox="1"/>
          <p:nvPr/>
        </p:nvSpPr>
        <p:spPr>
          <a:xfrm>
            <a:off x="5966861" y="1366787"/>
            <a:ext cx="4744454" cy="369332"/>
          </a:xfrm>
          <a:prstGeom prst="rect">
            <a:avLst/>
          </a:prstGeom>
          <a:noFill/>
        </p:spPr>
        <p:txBody>
          <a:bodyPr wrap="square" rtlCol="0">
            <a:spAutoFit/>
          </a:bodyPr>
          <a:lstStyle/>
          <a:p>
            <a:r>
              <a:rPr lang="en-US" dirty="0"/>
              <a:t>Unsigned</a:t>
            </a:r>
            <a:r>
              <a:rPr lang="nl-BE" dirty="0"/>
              <a:t> = kan </a:t>
            </a:r>
            <a:r>
              <a:rPr lang="nl-BE" b="1" dirty="0"/>
              <a:t>geen</a:t>
            </a:r>
            <a:r>
              <a:rPr lang="nl-BE" dirty="0"/>
              <a:t> negatieve getallen bevatten</a:t>
            </a:r>
          </a:p>
        </p:txBody>
      </p:sp>
      <p:sp>
        <p:nvSpPr>
          <p:cNvPr id="13" name="Content Placeholder 2">
            <a:extLst>
              <a:ext uri="{FF2B5EF4-FFF2-40B4-BE49-F238E27FC236}">
                <a16:creationId xmlns:a16="http://schemas.microsoft.com/office/drawing/2014/main" id="{077C7F1A-6002-47FB-B4FF-F5DD951DAB4D}"/>
              </a:ext>
            </a:extLst>
          </p:cNvPr>
          <p:cNvSpPr txBox="1">
            <a:spLocks/>
          </p:cNvSpPr>
          <p:nvPr/>
        </p:nvSpPr>
        <p:spPr>
          <a:xfrm>
            <a:off x="838200" y="4161801"/>
            <a:ext cx="10515600" cy="21279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l-BE" sz="2400" dirty="0"/>
              <a:t>Elk C# type correspondeert met een .Net systeemtype</a:t>
            </a:r>
          </a:p>
          <a:p>
            <a:r>
              <a:rPr lang="nl-BE" sz="2400" dirty="0"/>
              <a:t>De capaciteit is afhankelijk van de bit lengte en of het getal negatief kan zijn</a:t>
            </a:r>
          </a:p>
          <a:p>
            <a:r>
              <a:rPr lang="nl-BE" sz="2400" dirty="0"/>
              <a:t>We kunnen een suffix gebruiken om een waarde toe te kennen</a:t>
            </a:r>
          </a:p>
          <a:p>
            <a:pPr marL="914400" lvl="2" indent="0">
              <a:buNone/>
            </a:pPr>
            <a:r>
              <a:rPr lang="nl-BE" sz="1400" dirty="0">
                <a:solidFill>
                  <a:srgbClr val="0000FF"/>
                </a:solidFill>
                <a:latin typeface="Consolas" panose="020B0609020204030204" pitchFamily="49" charset="0"/>
              </a:rPr>
              <a:t>	</a:t>
            </a:r>
            <a:r>
              <a:rPr lang="nl-BE" sz="1600" dirty="0">
                <a:solidFill>
                  <a:srgbClr val="0000FF"/>
                </a:solidFill>
                <a:latin typeface="Consolas" panose="020B0609020204030204" pitchFamily="49" charset="0"/>
              </a:rPr>
              <a:t>var</a:t>
            </a: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num</a:t>
            </a:r>
            <a:r>
              <a:rPr lang="nl-BE" sz="1600" dirty="0">
                <a:solidFill>
                  <a:srgbClr val="000000"/>
                </a:solidFill>
                <a:latin typeface="Consolas" panose="020B0609020204030204" pitchFamily="49" charset="0"/>
              </a:rPr>
              <a:t> = 5L;</a:t>
            </a:r>
          </a:p>
          <a:p>
            <a:pPr marL="914400" lvl="2" indent="0">
              <a:buNone/>
            </a:pP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Console.WriteLine</a:t>
            </a:r>
            <a:r>
              <a:rPr lang="nl-BE" sz="1600" dirty="0">
                <a:solidFill>
                  <a:srgbClr val="000000"/>
                </a:solidFill>
                <a:latin typeface="Consolas" panose="020B0609020204030204" pitchFamily="49" charset="0"/>
              </a:rPr>
              <a:t>(</a:t>
            </a:r>
            <a:r>
              <a:rPr lang="nl-BE" sz="1600" dirty="0" err="1">
                <a:solidFill>
                  <a:srgbClr val="000000"/>
                </a:solidFill>
                <a:latin typeface="Consolas" panose="020B0609020204030204" pitchFamily="49" charset="0"/>
              </a:rPr>
              <a:t>num.GetType</a:t>
            </a:r>
            <a:r>
              <a:rPr lang="nl-BE" sz="1600" dirty="0">
                <a:solidFill>
                  <a:srgbClr val="000000"/>
                </a:solidFill>
                <a:latin typeface="Consolas" panose="020B0609020204030204" pitchFamily="49" charset="0"/>
              </a:rPr>
              <a:t>());	=&gt; System.Int64</a:t>
            </a:r>
          </a:p>
          <a:p>
            <a:pPr marL="914400" lvl="2" indent="0">
              <a:buNone/>
            </a:pPr>
            <a:endParaRPr lang="en-US" sz="1600" dirty="0"/>
          </a:p>
          <a:p>
            <a:pPr marL="0" indent="0">
              <a:buFont typeface="Arial" panose="020B0604020202020204" pitchFamily="34" charset="0"/>
              <a:buNone/>
            </a:pPr>
            <a:endParaRPr lang="en-US" dirty="0"/>
          </a:p>
        </p:txBody>
      </p:sp>
      <p:sp>
        <p:nvSpPr>
          <p:cNvPr id="3" name="Tijdelijke aanduiding voor dianummer 2">
            <a:extLst>
              <a:ext uri="{FF2B5EF4-FFF2-40B4-BE49-F238E27FC236}">
                <a16:creationId xmlns:a16="http://schemas.microsoft.com/office/drawing/2014/main" id="{A787B282-71E6-4239-898F-AE117863F609}"/>
              </a:ext>
            </a:extLst>
          </p:cNvPr>
          <p:cNvSpPr>
            <a:spLocks noGrp="1"/>
          </p:cNvSpPr>
          <p:nvPr>
            <p:ph type="sldNum" sz="quarter" idx="12"/>
          </p:nvPr>
        </p:nvSpPr>
        <p:spPr/>
        <p:txBody>
          <a:bodyPr/>
          <a:lstStyle/>
          <a:p>
            <a:fld id="{97BA5271-A444-4CCD-8D0C-6769CDD0D776}" type="slidenum">
              <a:rPr lang="en-US" smtClean="0"/>
              <a:t>32</a:t>
            </a:fld>
            <a:endParaRPr lang="en-US"/>
          </a:p>
        </p:txBody>
      </p:sp>
    </p:spTree>
    <p:extLst>
      <p:ext uri="{BB962C8B-B14F-4D97-AF65-F5344CB8AC3E}">
        <p14:creationId xmlns:p14="http://schemas.microsoft.com/office/powerpoint/2010/main" val="417902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fade">
                                      <p:cBhvr>
                                        <p:cTn id="12" dur="500"/>
                                        <p:tgtEl>
                                          <p:spTgt spid="1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animEffect transition="in" filter="fade">
                                      <p:cBhvr>
                                        <p:cTn id="17" dur="500"/>
                                        <p:tgtEl>
                                          <p:spTgt spid="1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xEl>
                                              <p:pRg st="2" end="2"/>
                                            </p:txEl>
                                          </p:spTgt>
                                        </p:tgtEl>
                                        <p:attrNameLst>
                                          <p:attrName>style.visibility</p:attrName>
                                        </p:attrNameLst>
                                      </p:cBhvr>
                                      <p:to>
                                        <p:strVal val="visible"/>
                                      </p:to>
                                    </p:set>
                                    <p:animEffect transition="in" filter="fade">
                                      <p:cBhvr>
                                        <p:cTn id="22" dur="500"/>
                                        <p:tgtEl>
                                          <p:spTgt spid="13">
                                            <p:txEl>
                                              <p:pRg st="2" end="2"/>
                                            </p:txEl>
                                          </p:spTgt>
                                        </p:tgtEl>
                                      </p:cBhvr>
                                    </p:animEffect>
                                  </p:childTnLst>
                                </p:cTn>
                              </p:par>
                              <p:par>
                                <p:cTn id="23" presetID="1" presetClass="entr" presetSubtype="0" fill="hold" nodeType="with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36692-F815-4771-AE81-59651E39938A}"/>
              </a:ext>
            </a:extLst>
          </p:cNvPr>
          <p:cNvSpPr>
            <a:spLocks noGrp="1"/>
          </p:cNvSpPr>
          <p:nvPr>
            <p:ph type="title"/>
          </p:nvPr>
        </p:nvSpPr>
        <p:spPr>
          <a:xfrm>
            <a:off x="838200" y="365126"/>
            <a:ext cx="10515600" cy="712904"/>
          </a:xfrm>
        </p:spPr>
        <p:txBody>
          <a:bodyPr/>
          <a:lstStyle/>
          <a:p>
            <a:r>
              <a:rPr lang="nl-BE" dirty="0"/>
              <a:t>Werken met integers</a:t>
            </a:r>
          </a:p>
        </p:txBody>
      </p:sp>
      <p:sp>
        <p:nvSpPr>
          <p:cNvPr id="3" name="Content Placeholder 2">
            <a:extLst>
              <a:ext uri="{FF2B5EF4-FFF2-40B4-BE49-F238E27FC236}">
                <a16:creationId xmlns:a16="http://schemas.microsoft.com/office/drawing/2014/main" id="{AA118469-4187-43B9-8374-4F2464EFD23D}"/>
              </a:ext>
            </a:extLst>
          </p:cNvPr>
          <p:cNvSpPr>
            <a:spLocks noGrp="1"/>
          </p:cNvSpPr>
          <p:nvPr>
            <p:ph idx="1"/>
          </p:nvPr>
        </p:nvSpPr>
        <p:spPr>
          <a:xfrm>
            <a:off x="838200" y="1164656"/>
            <a:ext cx="10515600" cy="5207267"/>
          </a:xfrm>
        </p:spPr>
        <p:txBody>
          <a:bodyPr/>
          <a:lstStyle/>
          <a:p>
            <a:r>
              <a:rPr lang="nl-BE" dirty="0"/>
              <a:t>Binair ? Hexadecimaal? </a:t>
            </a:r>
            <a:r>
              <a:rPr lang="nl-BE" dirty="0" err="1"/>
              <a:t>Wasda</a:t>
            </a:r>
            <a:r>
              <a:rPr lang="nl-BE" dirty="0"/>
              <a:t>?</a:t>
            </a:r>
          </a:p>
          <a:p>
            <a:pPr lvl="1"/>
            <a:r>
              <a:rPr lang="nl-BE" dirty="0"/>
              <a:t>1+1 = 10 ? =&gt; Yep!</a:t>
            </a:r>
          </a:p>
          <a:p>
            <a:pPr lvl="1"/>
            <a:r>
              <a:rPr lang="nl-BE" dirty="0"/>
              <a:t>Als je de machten van 2 kent dan ken je het binair talstelsel</a:t>
            </a:r>
            <a:r>
              <a:rPr lang="en-US" dirty="0"/>
              <a:t>!</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nl-BE" dirty="0"/>
              <a:t>Als je binair kent ken je ook hexadecimaal =&gt; 0b1111 =0xF, 0001 1010 = 1A</a:t>
            </a:r>
          </a:p>
          <a:p>
            <a:pPr marL="1371600" lvl="3" indent="0">
              <a:buNone/>
            </a:pPr>
            <a:r>
              <a:rPr lang="nl-BE" dirty="0"/>
              <a:t>	(mits wat oefening dan toch …)</a:t>
            </a:r>
          </a:p>
        </p:txBody>
      </p:sp>
      <p:graphicFrame>
        <p:nvGraphicFramePr>
          <p:cNvPr id="4" name="Table 3">
            <a:extLst>
              <a:ext uri="{FF2B5EF4-FFF2-40B4-BE49-F238E27FC236}">
                <a16:creationId xmlns:a16="http://schemas.microsoft.com/office/drawing/2014/main" id="{3B708C58-8779-472C-B2BE-6785F289B024}"/>
              </a:ext>
            </a:extLst>
          </p:cNvPr>
          <p:cNvGraphicFramePr>
            <a:graphicFrameLocks noGrp="1"/>
          </p:cNvGraphicFramePr>
          <p:nvPr>
            <p:extLst>
              <p:ext uri="{D42A27DB-BD31-4B8C-83A1-F6EECF244321}">
                <p14:modId xmlns:p14="http://schemas.microsoft.com/office/powerpoint/2010/main" val="884681618"/>
              </p:ext>
            </p:extLst>
          </p:nvPr>
        </p:nvGraphicFramePr>
        <p:xfrm>
          <a:off x="3870425" y="2687320"/>
          <a:ext cx="4978520" cy="741680"/>
        </p:xfrm>
        <a:graphic>
          <a:graphicData uri="http://schemas.openxmlformats.org/drawingml/2006/table">
            <a:tbl>
              <a:tblPr firstRow="1" bandRow="1">
                <a:tableStyleId>{9D7B26C5-4107-4FEC-AEDC-1716B250A1EF}</a:tableStyleId>
              </a:tblPr>
              <a:tblGrid>
                <a:gridCol w="622315">
                  <a:extLst>
                    <a:ext uri="{9D8B030D-6E8A-4147-A177-3AD203B41FA5}">
                      <a16:colId xmlns:a16="http://schemas.microsoft.com/office/drawing/2014/main" val="4263051169"/>
                    </a:ext>
                  </a:extLst>
                </a:gridCol>
                <a:gridCol w="622315">
                  <a:extLst>
                    <a:ext uri="{9D8B030D-6E8A-4147-A177-3AD203B41FA5}">
                      <a16:colId xmlns:a16="http://schemas.microsoft.com/office/drawing/2014/main" val="1949604697"/>
                    </a:ext>
                  </a:extLst>
                </a:gridCol>
                <a:gridCol w="622315">
                  <a:extLst>
                    <a:ext uri="{9D8B030D-6E8A-4147-A177-3AD203B41FA5}">
                      <a16:colId xmlns:a16="http://schemas.microsoft.com/office/drawing/2014/main" val="1315651517"/>
                    </a:ext>
                  </a:extLst>
                </a:gridCol>
                <a:gridCol w="622315">
                  <a:extLst>
                    <a:ext uri="{9D8B030D-6E8A-4147-A177-3AD203B41FA5}">
                      <a16:colId xmlns:a16="http://schemas.microsoft.com/office/drawing/2014/main" val="3815705352"/>
                    </a:ext>
                  </a:extLst>
                </a:gridCol>
                <a:gridCol w="622315">
                  <a:extLst>
                    <a:ext uri="{9D8B030D-6E8A-4147-A177-3AD203B41FA5}">
                      <a16:colId xmlns:a16="http://schemas.microsoft.com/office/drawing/2014/main" val="1703177999"/>
                    </a:ext>
                  </a:extLst>
                </a:gridCol>
                <a:gridCol w="622315">
                  <a:extLst>
                    <a:ext uri="{9D8B030D-6E8A-4147-A177-3AD203B41FA5}">
                      <a16:colId xmlns:a16="http://schemas.microsoft.com/office/drawing/2014/main" val="2812414507"/>
                    </a:ext>
                  </a:extLst>
                </a:gridCol>
                <a:gridCol w="622315">
                  <a:extLst>
                    <a:ext uri="{9D8B030D-6E8A-4147-A177-3AD203B41FA5}">
                      <a16:colId xmlns:a16="http://schemas.microsoft.com/office/drawing/2014/main" val="2032926987"/>
                    </a:ext>
                  </a:extLst>
                </a:gridCol>
                <a:gridCol w="622315">
                  <a:extLst>
                    <a:ext uri="{9D8B030D-6E8A-4147-A177-3AD203B41FA5}">
                      <a16:colId xmlns:a16="http://schemas.microsoft.com/office/drawing/2014/main" val="653689801"/>
                    </a:ext>
                  </a:extLst>
                </a:gridCol>
              </a:tblGrid>
              <a:tr h="370840">
                <a:tc>
                  <a:txBody>
                    <a:bodyPr/>
                    <a:lstStyle/>
                    <a:p>
                      <a:pPr algn="ctr"/>
                      <a:r>
                        <a:rPr lang="en-US" sz="1600" dirty="0"/>
                        <a:t>2</a:t>
                      </a:r>
                      <a:r>
                        <a:rPr lang="en-US" sz="1600" baseline="30000" dirty="0"/>
                        <a:t>7</a:t>
                      </a:r>
                    </a:p>
                  </a:txBody>
                  <a:tcPr/>
                </a:tc>
                <a:tc>
                  <a:txBody>
                    <a:bodyPr/>
                    <a:lstStyle/>
                    <a:p>
                      <a:pPr algn="ctr"/>
                      <a:r>
                        <a:rPr lang="en-US" sz="1600" dirty="0"/>
                        <a:t>2</a:t>
                      </a:r>
                      <a:r>
                        <a:rPr lang="en-US" sz="1600" baseline="30000" dirty="0"/>
                        <a:t>6</a:t>
                      </a:r>
                    </a:p>
                  </a:txBody>
                  <a:tcPr/>
                </a:tc>
                <a:tc>
                  <a:txBody>
                    <a:bodyPr/>
                    <a:lstStyle/>
                    <a:p>
                      <a:pPr algn="ctr"/>
                      <a:r>
                        <a:rPr lang="en-US" sz="1600" dirty="0"/>
                        <a:t>2</a:t>
                      </a:r>
                      <a:r>
                        <a:rPr lang="en-US" sz="1600" baseline="30000" dirty="0"/>
                        <a:t>5</a:t>
                      </a:r>
                    </a:p>
                  </a:txBody>
                  <a:tcPr/>
                </a:tc>
                <a:tc>
                  <a:txBody>
                    <a:bodyPr/>
                    <a:lstStyle/>
                    <a:p>
                      <a:pPr algn="ctr"/>
                      <a:r>
                        <a:rPr lang="en-US" sz="1600" dirty="0"/>
                        <a:t>2</a:t>
                      </a:r>
                      <a:r>
                        <a:rPr lang="en-US" sz="1600" baseline="30000" dirty="0"/>
                        <a:t>4</a:t>
                      </a:r>
                    </a:p>
                  </a:txBody>
                  <a:tcPr/>
                </a:tc>
                <a:tc>
                  <a:txBody>
                    <a:bodyPr/>
                    <a:lstStyle/>
                    <a:p>
                      <a:pPr algn="ctr"/>
                      <a:r>
                        <a:rPr lang="en-US" sz="1600" dirty="0"/>
                        <a:t>2</a:t>
                      </a:r>
                      <a:r>
                        <a:rPr lang="en-US" sz="1600" baseline="30000" dirty="0"/>
                        <a:t>3</a:t>
                      </a:r>
                    </a:p>
                  </a:txBody>
                  <a:tcPr/>
                </a:tc>
                <a:tc>
                  <a:txBody>
                    <a:bodyPr/>
                    <a:lstStyle/>
                    <a:p>
                      <a:pPr algn="ctr"/>
                      <a:r>
                        <a:rPr lang="en-US" sz="1600" dirty="0"/>
                        <a:t>2</a:t>
                      </a:r>
                      <a:r>
                        <a:rPr lang="en-US" sz="1600" baseline="30000" dirty="0"/>
                        <a:t>2</a:t>
                      </a:r>
                    </a:p>
                  </a:txBody>
                  <a:tcPr/>
                </a:tc>
                <a:tc>
                  <a:txBody>
                    <a:bodyPr/>
                    <a:lstStyle/>
                    <a:p>
                      <a:pPr algn="ctr"/>
                      <a:r>
                        <a:rPr lang="en-US" sz="1600" dirty="0"/>
                        <a:t>2</a:t>
                      </a:r>
                      <a:r>
                        <a:rPr lang="en-US" sz="1600" baseline="30000" dirty="0"/>
                        <a:t>1</a:t>
                      </a:r>
                    </a:p>
                  </a:txBody>
                  <a:tcPr/>
                </a:tc>
                <a:tc>
                  <a:txBody>
                    <a:bodyPr/>
                    <a:lstStyle/>
                    <a:p>
                      <a:pPr algn="ctr"/>
                      <a:r>
                        <a:rPr lang="en-US" sz="1600" dirty="0"/>
                        <a:t>2</a:t>
                      </a:r>
                      <a:r>
                        <a:rPr lang="en-US" sz="1600" baseline="30000" dirty="0"/>
                        <a:t>0</a:t>
                      </a:r>
                    </a:p>
                  </a:txBody>
                  <a:tcPr/>
                </a:tc>
                <a:extLst>
                  <a:ext uri="{0D108BD9-81ED-4DB2-BD59-A6C34878D82A}">
                    <a16:rowId xmlns:a16="http://schemas.microsoft.com/office/drawing/2014/main" val="3418239239"/>
                  </a:ext>
                </a:extLst>
              </a:tr>
              <a:tr h="370840">
                <a:tc>
                  <a:txBody>
                    <a:bodyPr/>
                    <a:lstStyle/>
                    <a:p>
                      <a:pPr algn="ctr"/>
                      <a:r>
                        <a:rPr lang="en-US" sz="1600" dirty="0"/>
                        <a:t>128</a:t>
                      </a:r>
                    </a:p>
                  </a:txBody>
                  <a:tcPr/>
                </a:tc>
                <a:tc>
                  <a:txBody>
                    <a:bodyPr/>
                    <a:lstStyle/>
                    <a:p>
                      <a:pPr algn="ctr"/>
                      <a:r>
                        <a:rPr lang="en-US" sz="1600" dirty="0"/>
                        <a:t>64</a:t>
                      </a:r>
                    </a:p>
                  </a:txBody>
                  <a:tcPr/>
                </a:tc>
                <a:tc>
                  <a:txBody>
                    <a:bodyPr/>
                    <a:lstStyle/>
                    <a:p>
                      <a:pPr algn="ctr"/>
                      <a:r>
                        <a:rPr lang="en-US" sz="1600" dirty="0"/>
                        <a:t>32</a:t>
                      </a:r>
                    </a:p>
                  </a:txBody>
                  <a:tcPr/>
                </a:tc>
                <a:tc>
                  <a:txBody>
                    <a:bodyPr/>
                    <a:lstStyle/>
                    <a:p>
                      <a:pPr algn="ctr"/>
                      <a:r>
                        <a:rPr lang="en-US" sz="1600" dirty="0"/>
                        <a:t>16</a:t>
                      </a:r>
                    </a:p>
                  </a:txBody>
                  <a:tcPr/>
                </a:tc>
                <a:tc>
                  <a:txBody>
                    <a:bodyPr/>
                    <a:lstStyle/>
                    <a:p>
                      <a:pPr algn="ctr"/>
                      <a:r>
                        <a:rPr lang="en-US" sz="1600" dirty="0"/>
                        <a:t>8</a:t>
                      </a:r>
                    </a:p>
                  </a:txBody>
                  <a:tcPr/>
                </a:tc>
                <a:tc>
                  <a:txBody>
                    <a:bodyPr/>
                    <a:lstStyle/>
                    <a:p>
                      <a:pPr algn="ctr"/>
                      <a:r>
                        <a:rPr lang="en-US" sz="1600" dirty="0"/>
                        <a:t>4</a:t>
                      </a:r>
                    </a:p>
                  </a:txBody>
                  <a:tcPr/>
                </a:tc>
                <a:tc>
                  <a:txBody>
                    <a:bodyPr/>
                    <a:lstStyle/>
                    <a:p>
                      <a:pPr algn="ctr"/>
                      <a:r>
                        <a:rPr lang="en-US" sz="1600" dirty="0"/>
                        <a:t>2</a:t>
                      </a:r>
                    </a:p>
                  </a:txBody>
                  <a:tcPr/>
                </a:tc>
                <a:tc>
                  <a:txBody>
                    <a:bodyPr/>
                    <a:lstStyle/>
                    <a:p>
                      <a:pPr algn="ctr"/>
                      <a:r>
                        <a:rPr lang="en-US" sz="1600" dirty="0"/>
                        <a:t>1</a:t>
                      </a:r>
                    </a:p>
                  </a:txBody>
                  <a:tcPr/>
                </a:tc>
                <a:extLst>
                  <a:ext uri="{0D108BD9-81ED-4DB2-BD59-A6C34878D82A}">
                    <a16:rowId xmlns:a16="http://schemas.microsoft.com/office/drawing/2014/main" val="2123629013"/>
                  </a:ext>
                </a:extLst>
              </a:tr>
            </a:tbl>
          </a:graphicData>
        </a:graphic>
      </p:graphicFrame>
      <p:graphicFrame>
        <p:nvGraphicFramePr>
          <p:cNvPr id="5" name="Table 4">
            <a:extLst>
              <a:ext uri="{FF2B5EF4-FFF2-40B4-BE49-F238E27FC236}">
                <a16:creationId xmlns:a16="http://schemas.microsoft.com/office/drawing/2014/main" id="{77D7C1C2-79D3-4366-853C-AB75B9E14198}"/>
              </a:ext>
            </a:extLst>
          </p:cNvPr>
          <p:cNvGraphicFramePr>
            <a:graphicFrameLocks noGrp="1"/>
          </p:cNvGraphicFramePr>
          <p:nvPr>
            <p:extLst>
              <p:ext uri="{D42A27DB-BD31-4B8C-83A1-F6EECF244321}">
                <p14:modId xmlns:p14="http://schemas.microsoft.com/office/powerpoint/2010/main" val="1381924211"/>
              </p:ext>
            </p:extLst>
          </p:nvPr>
        </p:nvGraphicFramePr>
        <p:xfrm>
          <a:off x="3870425" y="3611878"/>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7" name="Table 6">
            <a:extLst>
              <a:ext uri="{FF2B5EF4-FFF2-40B4-BE49-F238E27FC236}">
                <a16:creationId xmlns:a16="http://schemas.microsoft.com/office/drawing/2014/main" id="{077A4F0F-22B3-40E9-9440-AF38CDE1ACC0}"/>
              </a:ext>
            </a:extLst>
          </p:cNvPr>
          <p:cNvGraphicFramePr>
            <a:graphicFrameLocks noGrp="1"/>
          </p:cNvGraphicFramePr>
          <p:nvPr>
            <p:extLst>
              <p:ext uri="{D42A27DB-BD31-4B8C-83A1-F6EECF244321}">
                <p14:modId xmlns:p14="http://schemas.microsoft.com/office/powerpoint/2010/main" val="703511095"/>
              </p:ext>
            </p:extLst>
          </p:nvPr>
        </p:nvGraphicFramePr>
        <p:xfrm>
          <a:off x="3870425" y="3958259"/>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8" name="Table 7">
            <a:extLst>
              <a:ext uri="{FF2B5EF4-FFF2-40B4-BE49-F238E27FC236}">
                <a16:creationId xmlns:a16="http://schemas.microsoft.com/office/drawing/2014/main" id="{44EAE28A-D9EF-4C1C-A7DA-E309B2C36A5C}"/>
              </a:ext>
            </a:extLst>
          </p:cNvPr>
          <p:cNvGraphicFramePr>
            <a:graphicFrameLocks noGrp="1"/>
          </p:cNvGraphicFramePr>
          <p:nvPr>
            <p:extLst>
              <p:ext uri="{D42A27DB-BD31-4B8C-83A1-F6EECF244321}">
                <p14:modId xmlns:p14="http://schemas.microsoft.com/office/powerpoint/2010/main" val="294566689"/>
              </p:ext>
            </p:extLst>
          </p:nvPr>
        </p:nvGraphicFramePr>
        <p:xfrm>
          <a:off x="3870425" y="4304640"/>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9" name="Table 8">
            <a:extLst>
              <a:ext uri="{FF2B5EF4-FFF2-40B4-BE49-F238E27FC236}">
                <a16:creationId xmlns:a16="http://schemas.microsoft.com/office/drawing/2014/main" id="{85A6E1F0-06BD-44CE-A62B-45C2E4485813}"/>
              </a:ext>
            </a:extLst>
          </p:cNvPr>
          <p:cNvGraphicFramePr>
            <a:graphicFrameLocks noGrp="1"/>
          </p:cNvGraphicFramePr>
          <p:nvPr>
            <p:extLst>
              <p:ext uri="{D42A27DB-BD31-4B8C-83A1-F6EECF244321}">
                <p14:modId xmlns:p14="http://schemas.microsoft.com/office/powerpoint/2010/main" val="3573017073"/>
              </p:ext>
            </p:extLst>
          </p:nvPr>
        </p:nvGraphicFramePr>
        <p:xfrm>
          <a:off x="3870425" y="4651022"/>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10" name="TextBox 9">
            <a:extLst>
              <a:ext uri="{FF2B5EF4-FFF2-40B4-BE49-F238E27FC236}">
                <a16:creationId xmlns:a16="http://schemas.microsoft.com/office/drawing/2014/main" id="{1A210557-6729-4574-B458-D6F6D29C94E3}"/>
              </a:ext>
            </a:extLst>
          </p:cNvPr>
          <p:cNvSpPr txBox="1"/>
          <p:nvPr/>
        </p:nvSpPr>
        <p:spPr>
          <a:xfrm>
            <a:off x="1819502" y="3579612"/>
            <a:ext cx="1856458" cy="369332"/>
          </a:xfrm>
          <a:prstGeom prst="rect">
            <a:avLst/>
          </a:prstGeom>
          <a:noFill/>
        </p:spPr>
        <p:txBody>
          <a:bodyPr wrap="square" rtlCol="0">
            <a:spAutoFit/>
          </a:bodyPr>
          <a:lstStyle/>
          <a:p>
            <a:r>
              <a:rPr lang="en-US" dirty="0"/>
              <a:t>byte a = 44;</a:t>
            </a:r>
          </a:p>
        </p:txBody>
      </p:sp>
      <p:sp>
        <p:nvSpPr>
          <p:cNvPr id="11" name="TextBox 10">
            <a:extLst>
              <a:ext uri="{FF2B5EF4-FFF2-40B4-BE49-F238E27FC236}">
                <a16:creationId xmlns:a16="http://schemas.microsoft.com/office/drawing/2014/main" id="{FB7EAEBC-BB15-46AC-BE3A-F2356D930B24}"/>
              </a:ext>
            </a:extLst>
          </p:cNvPr>
          <p:cNvSpPr txBox="1"/>
          <p:nvPr/>
        </p:nvSpPr>
        <p:spPr>
          <a:xfrm>
            <a:off x="1819502" y="3925993"/>
            <a:ext cx="1856458" cy="369332"/>
          </a:xfrm>
          <a:prstGeom prst="rect">
            <a:avLst/>
          </a:prstGeom>
          <a:noFill/>
        </p:spPr>
        <p:txBody>
          <a:bodyPr wrap="square" rtlCol="0">
            <a:spAutoFit/>
          </a:bodyPr>
          <a:lstStyle/>
          <a:p>
            <a:r>
              <a:rPr lang="en-US" dirty="0"/>
              <a:t>byte a = 15;</a:t>
            </a:r>
          </a:p>
        </p:txBody>
      </p:sp>
      <p:sp>
        <p:nvSpPr>
          <p:cNvPr id="12" name="TextBox 11">
            <a:extLst>
              <a:ext uri="{FF2B5EF4-FFF2-40B4-BE49-F238E27FC236}">
                <a16:creationId xmlns:a16="http://schemas.microsoft.com/office/drawing/2014/main" id="{69B33779-7BF1-4BA7-A55A-BA66659F34FD}"/>
              </a:ext>
            </a:extLst>
          </p:cNvPr>
          <p:cNvSpPr txBox="1"/>
          <p:nvPr/>
        </p:nvSpPr>
        <p:spPr>
          <a:xfrm>
            <a:off x="838201" y="4272374"/>
            <a:ext cx="2837760" cy="369332"/>
          </a:xfrm>
          <a:prstGeom prst="rect">
            <a:avLst/>
          </a:prstGeom>
          <a:noFill/>
        </p:spPr>
        <p:txBody>
          <a:bodyPr wrap="square" rtlCol="0">
            <a:spAutoFit/>
          </a:bodyPr>
          <a:lstStyle/>
          <a:p>
            <a:r>
              <a:rPr lang="en-US" dirty="0"/>
              <a:t>byte a = </a:t>
            </a:r>
            <a:r>
              <a:rPr lang="en-US" dirty="0" err="1"/>
              <a:t>byte.MaxValue</a:t>
            </a:r>
            <a:r>
              <a:rPr lang="en-US" dirty="0"/>
              <a:t>;</a:t>
            </a:r>
          </a:p>
        </p:txBody>
      </p:sp>
      <p:sp>
        <p:nvSpPr>
          <p:cNvPr id="13" name="TextBox 12">
            <a:extLst>
              <a:ext uri="{FF2B5EF4-FFF2-40B4-BE49-F238E27FC236}">
                <a16:creationId xmlns:a16="http://schemas.microsoft.com/office/drawing/2014/main" id="{C4CD238D-2C8D-4BCC-891C-BC70D5019340}"/>
              </a:ext>
            </a:extLst>
          </p:cNvPr>
          <p:cNvSpPr txBox="1"/>
          <p:nvPr/>
        </p:nvSpPr>
        <p:spPr>
          <a:xfrm>
            <a:off x="838200" y="4618755"/>
            <a:ext cx="2837760" cy="369332"/>
          </a:xfrm>
          <a:prstGeom prst="rect">
            <a:avLst/>
          </a:prstGeom>
          <a:noFill/>
        </p:spPr>
        <p:txBody>
          <a:bodyPr wrap="square" rtlCol="0">
            <a:spAutoFit/>
          </a:bodyPr>
          <a:lstStyle/>
          <a:p>
            <a:r>
              <a:rPr lang="en-US" dirty="0" err="1"/>
              <a:t>sbyte</a:t>
            </a:r>
            <a:r>
              <a:rPr lang="en-US" dirty="0"/>
              <a:t> sb = </a:t>
            </a:r>
            <a:r>
              <a:rPr lang="en-US" dirty="0" err="1"/>
              <a:t>sbyte.MaxValue</a:t>
            </a:r>
            <a:r>
              <a:rPr lang="en-US" dirty="0"/>
              <a:t>;</a:t>
            </a:r>
          </a:p>
        </p:txBody>
      </p:sp>
      <p:sp>
        <p:nvSpPr>
          <p:cNvPr id="14" name="TextBox 13">
            <a:extLst>
              <a:ext uri="{FF2B5EF4-FFF2-40B4-BE49-F238E27FC236}">
                <a16:creationId xmlns:a16="http://schemas.microsoft.com/office/drawing/2014/main" id="{FEAC3676-9B7E-4E28-AEEE-907935A76417}"/>
              </a:ext>
            </a:extLst>
          </p:cNvPr>
          <p:cNvSpPr txBox="1"/>
          <p:nvPr/>
        </p:nvSpPr>
        <p:spPr>
          <a:xfrm>
            <a:off x="8940593" y="4307976"/>
            <a:ext cx="944552" cy="369332"/>
          </a:xfrm>
          <a:prstGeom prst="rect">
            <a:avLst/>
          </a:prstGeom>
          <a:noFill/>
        </p:spPr>
        <p:txBody>
          <a:bodyPr wrap="square" rtlCol="0">
            <a:spAutoFit/>
          </a:bodyPr>
          <a:lstStyle/>
          <a:p>
            <a:r>
              <a:rPr lang="en-US" dirty="0"/>
              <a:t>= 255</a:t>
            </a:r>
          </a:p>
        </p:txBody>
      </p:sp>
      <p:sp>
        <p:nvSpPr>
          <p:cNvPr id="15" name="TextBox 14">
            <a:extLst>
              <a:ext uri="{FF2B5EF4-FFF2-40B4-BE49-F238E27FC236}">
                <a16:creationId xmlns:a16="http://schemas.microsoft.com/office/drawing/2014/main" id="{5EB77C38-FF7F-4070-A5B7-2D522A54CD55}"/>
              </a:ext>
            </a:extLst>
          </p:cNvPr>
          <p:cNvSpPr txBox="1"/>
          <p:nvPr/>
        </p:nvSpPr>
        <p:spPr>
          <a:xfrm>
            <a:off x="8940592" y="4641706"/>
            <a:ext cx="1040806" cy="369332"/>
          </a:xfrm>
          <a:prstGeom prst="rect">
            <a:avLst/>
          </a:prstGeom>
          <a:noFill/>
        </p:spPr>
        <p:txBody>
          <a:bodyPr wrap="square" rtlCol="0">
            <a:spAutoFit/>
          </a:bodyPr>
          <a:lstStyle/>
          <a:p>
            <a:r>
              <a:rPr lang="en-US" dirty="0"/>
              <a:t>= 127</a:t>
            </a:r>
          </a:p>
        </p:txBody>
      </p:sp>
      <p:graphicFrame>
        <p:nvGraphicFramePr>
          <p:cNvPr id="16" name="Table 15">
            <a:extLst>
              <a:ext uri="{FF2B5EF4-FFF2-40B4-BE49-F238E27FC236}">
                <a16:creationId xmlns:a16="http://schemas.microsoft.com/office/drawing/2014/main" id="{2A12F721-9D5D-4712-88E4-A3740EA3DEA0}"/>
              </a:ext>
            </a:extLst>
          </p:cNvPr>
          <p:cNvGraphicFramePr>
            <a:graphicFrameLocks noGrp="1"/>
          </p:cNvGraphicFramePr>
          <p:nvPr>
            <p:extLst>
              <p:ext uri="{D42A27DB-BD31-4B8C-83A1-F6EECF244321}">
                <p14:modId xmlns:p14="http://schemas.microsoft.com/office/powerpoint/2010/main" val="946385453"/>
              </p:ext>
            </p:extLst>
          </p:nvPr>
        </p:nvGraphicFramePr>
        <p:xfrm>
          <a:off x="3870425" y="5024557"/>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sp>
        <p:nvSpPr>
          <p:cNvPr id="17" name="TextBox 16">
            <a:extLst>
              <a:ext uri="{FF2B5EF4-FFF2-40B4-BE49-F238E27FC236}">
                <a16:creationId xmlns:a16="http://schemas.microsoft.com/office/drawing/2014/main" id="{868E1687-0A9F-4EA5-B0CF-708389FEE163}"/>
              </a:ext>
            </a:extLst>
          </p:cNvPr>
          <p:cNvSpPr txBox="1"/>
          <p:nvPr/>
        </p:nvSpPr>
        <p:spPr>
          <a:xfrm>
            <a:off x="8940592" y="5015241"/>
            <a:ext cx="1040806" cy="400110"/>
          </a:xfrm>
          <a:prstGeom prst="rect">
            <a:avLst/>
          </a:prstGeom>
          <a:noFill/>
        </p:spPr>
        <p:txBody>
          <a:bodyPr wrap="square" rtlCol="0">
            <a:spAutoFit/>
          </a:bodyPr>
          <a:lstStyle/>
          <a:p>
            <a:r>
              <a:rPr lang="en-US" dirty="0"/>
              <a:t>= </a:t>
            </a:r>
            <a:r>
              <a:rPr lang="en-US" sz="2000" b="1" dirty="0"/>
              <a:t>-128</a:t>
            </a:r>
            <a:endParaRPr lang="en-US" b="1" dirty="0"/>
          </a:p>
        </p:txBody>
      </p:sp>
      <p:sp>
        <p:nvSpPr>
          <p:cNvPr id="18" name="TextBox 17">
            <a:extLst>
              <a:ext uri="{FF2B5EF4-FFF2-40B4-BE49-F238E27FC236}">
                <a16:creationId xmlns:a16="http://schemas.microsoft.com/office/drawing/2014/main" id="{C32C173A-D387-47F0-8CEC-FA75E60266ED}"/>
              </a:ext>
            </a:extLst>
          </p:cNvPr>
          <p:cNvSpPr txBox="1"/>
          <p:nvPr/>
        </p:nvSpPr>
        <p:spPr>
          <a:xfrm>
            <a:off x="838199" y="5011038"/>
            <a:ext cx="2837760" cy="369332"/>
          </a:xfrm>
          <a:prstGeom prst="rect">
            <a:avLst/>
          </a:prstGeom>
          <a:noFill/>
        </p:spPr>
        <p:txBody>
          <a:bodyPr wrap="square" rtlCol="0">
            <a:spAutoFit/>
          </a:bodyPr>
          <a:lstStyle/>
          <a:p>
            <a:r>
              <a:rPr lang="en-US" dirty="0"/>
              <a:t>Wat </a:t>
            </a:r>
            <a:r>
              <a:rPr lang="en-US" dirty="0" err="1"/>
              <a:t>als</a:t>
            </a:r>
            <a:r>
              <a:rPr lang="en-US" dirty="0"/>
              <a:t>? … </a:t>
            </a:r>
            <a:r>
              <a:rPr lang="en-US" b="1" dirty="0"/>
              <a:t>sb+=1</a:t>
            </a:r>
            <a:r>
              <a:rPr lang="en-US" dirty="0"/>
              <a:t>; ?</a:t>
            </a:r>
          </a:p>
        </p:txBody>
      </p:sp>
      <p:sp>
        <p:nvSpPr>
          <p:cNvPr id="6" name="Tijdelijke aanduiding voor dianummer 5">
            <a:extLst>
              <a:ext uri="{FF2B5EF4-FFF2-40B4-BE49-F238E27FC236}">
                <a16:creationId xmlns:a16="http://schemas.microsoft.com/office/drawing/2014/main" id="{195D7538-7A89-41BF-9AEE-8BD1B4751FA5}"/>
              </a:ext>
            </a:extLst>
          </p:cNvPr>
          <p:cNvSpPr>
            <a:spLocks noGrp="1"/>
          </p:cNvSpPr>
          <p:nvPr>
            <p:ph type="sldNum" sz="quarter" idx="12"/>
          </p:nvPr>
        </p:nvSpPr>
        <p:spPr/>
        <p:txBody>
          <a:bodyPr/>
          <a:lstStyle/>
          <a:p>
            <a:fld id="{97BA5271-A444-4CCD-8D0C-6769CDD0D776}" type="slidenum">
              <a:rPr lang="en-US" smtClean="0"/>
              <a:t>33</a:t>
            </a:fld>
            <a:endParaRPr lang="en-US"/>
          </a:p>
        </p:txBody>
      </p:sp>
    </p:spTree>
    <p:extLst>
      <p:ext uri="{BB962C8B-B14F-4D97-AF65-F5344CB8AC3E}">
        <p14:creationId xmlns:p14="http://schemas.microsoft.com/office/powerpoint/2010/main" val="123055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7"/>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2"/>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13"/>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9"/>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18"/>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16"/>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
                                            <p:txEl>
                                              <p:pRg st="11" end="11"/>
                                            </p:txEl>
                                          </p:spTgt>
                                        </p:tgtEl>
                                        <p:attrNameLst>
                                          <p:attrName>style.visibility</p:attrName>
                                        </p:attrNameLst>
                                      </p:cBhvr>
                                      <p:to>
                                        <p:strVal val="visible"/>
                                      </p:to>
                                    </p:set>
                                    <p:animEffect transition="in" filter="fade">
                                      <p:cBhvr>
                                        <p:cTn id="68" dur="500"/>
                                        <p:tgtEl>
                                          <p:spTgt spid="3">
                                            <p:txEl>
                                              <p:pRg st="11" end="11"/>
                                            </p:tx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
                                            <p:txEl>
                                              <p:pRg st="12" end="12"/>
                                            </p:txEl>
                                          </p:spTgt>
                                        </p:tgtEl>
                                        <p:attrNameLst>
                                          <p:attrName>style.visibility</p:attrName>
                                        </p:attrNameLst>
                                      </p:cBhvr>
                                      <p:to>
                                        <p:strVal val="visible"/>
                                      </p:to>
                                    </p:set>
                                    <p:animEffect transition="in" filter="fade">
                                      <p:cBhvr>
                                        <p:cTn id="71"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0" grpId="0"/>
      <p:bldP spid="11" grpId="0"/>
      <p:bldP spid="12" grpId="0"/>
      <p:bldP spid="13" grpId="0"/>
      <p:bldP spid="14" grpId="0"/>
      <p:bldP spid="15" grpId="0"/>
      <p:bldP spid="17" grpId="0"/>
      <p:bldP spid="1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2DA16-D43E-43AC-9722-0B356787ED01}"/>
              </a:ext>
            </a:extLst>
          </p:cNvPr>
          <p:cNvSpPr>
            <a:spLocks noGrp="1"/>
          </p:cNvSpPr>
          <p:nvPr>
            <p:ph type="title"/>
          </p:nvPr>
        </p:nvSpPr>
        <p:spPr>
          <a:xfrm>
            <a:off x="838200" y="365125"/>
            <a:ext cx="10515600" cy="809157"/>
          </a:xfrm>
        </p:spPr>
        <p:txBody>
          <a:bodyPr/>
          <a:lstStyle/>
          <a:p>
            <a:r>
              <a:rPr lang="nl-BE" dirty="0"/>
              <a:t>Operatoren en integers</a:t>
            </a:r>
          </a:p>
        </p:txBody>
      </p:sp>
      <p:sp>
        <p:nvSpPr>
          <p:cNvPr id="3" name="Content Placeholder 2">
            <a:extLst>
              <a:ext uri="{FF2B5EF4-FFF2-40B4-BE49-F238E27FC236}">
                <a16:creationId xmlns:a16="http://schemas.microsoft.com/office/drawing/2014/main" id="{0AA25984-0D95-4663-8E91-F695B865A865}"/>
              </a:ext>
            </a:extLst>
          </p:cNvPr>
          <p:cNvSpPr>
            <a:spLocks noGrp="1"/>
          </p:cNvSpPr>
          <p:nvPr>
            <p:ph idx="1"/>
          </p:nvPr>
        </p:nvSpPr>
        <p:spPr>
          <a:xfrm>
            <a:off x="838200" y="1174282"/>
            <a:ext cx="10515600" cy="5002681"/>
          </a:xfrm>
        </p:spPr>
        <p:txBody>
          <a:bodyPr>
            <a:normAutofit lnSpcReduction="10000"/>
          </a:bodyPr>
          <a:lstStyle/>
          <a:p>
            <a:r>
              <a:rPr lang="nl-BE" dirty="0"/>
              <a:t>rekenkundige operatoren:  </a:t>
            </a:r>
            <a:r>
              <a:rPr lang="nl-BE" b="1" dirty="0"/>
              <a:t>+, -, *, /, %</a:t>
            </a:r>
          </a:p>
          <a:p>
            <a:pPr lvl="2"/>
            <a:r>
              <a:rPr lang="nl-BE" sz="2400" dirty="0"/>
              <a:t>% = modulus (de rest van een deling)</a:t>
            </a:r>
          </a:p>
          <a:p>
            <a:pPr lvl="4"/>
            <a:r>
              <a:rPr lang="nl-BE" sz="2200" dirty="0"/>
              <a:t> </a:t>
            </a:r>
            <a:r>
              <a:rPr lang="nl-BE" sz="2200" dirty="0" err="1"/>
              <a:t>Console.WriteLn</a:t>
            </a:r>
            <a:r>
              <a:rPr lang="nl-BE" sz="2200" dirty="0"/>
              <a:t>(20%8); =&gt; 4</a:t>
            </a:r>
            <a:endParaRPr lang="nl-BE" dirty="0"/>
          </a:p>
          <a:p>
            <a:r>
              <a:rPr lang="nl-BE" dirty="0"/>
              <a:t>Increment en </a:t>
            </a:r>
            <a:r>
              <a:rPr lang="nl-BE" dirty="0" err="1"/>
              <a:t>decrement</a:t>
            </a:r>
            <a:r>
              <a:rPr lang="nl-BE" dirty="0"/>
              <a:t> operatoren : </a:t>
            </a:r>
            <a:r>
              <a:rPr lang="nl-BE" b="1" dirty="0"/>
              <a:t>++ , --</a:t>
            </a:r>
          </a:p>
          <a:p>
            <a:pPr lvl="1"/>
            <a:r>
              <a:rPr lang="nl-BE" dirty="0"/>
              <a:t>Int i=0; </a:t>
            </a:r>
          </a:p>
          <a:p>
            <a:pPr lvl="2"/>
            <a:r>
              <a:rPr lang="nl-BE" dirty="0" err="1"/>
              <a:t>Console.WriteLn</a:t>
            </a:r>
            <a:r>
              <a:rPr lang="nl-BE" dirty="0"/>
              <a:t>(i++); =&gt; 0</a:t>
            </a:r>
          </a:p>
          <a:p>
            <a:pPr lvl="2"/>
            <a:r>
              <a:rPr lang="nl-BE" dirty="0" err="1"/>
              <a:t>Console.WriteLn</a:t>
            </a:r>
            <a:r>
              <a:rPr lang="nl-BE" dirty="0"/>
              <a:t>(++i); =&gt; 1</a:t>
            </a:r>
          </a:p>
          <a:p>
            <a:r>
              <a:rPr lang="nl-BE" b="1" dirty="0" err="1"/>
              <a:t>checked</a:t>
            </a:r>
            <a:r>
              <a:rPr lang="nl-BE" dirty="0"/>
              <a:t> operator</a:t>
            </a: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x = </a:t>
            </a:r>
            <a:r>
              <a:rPr lang="nl-BE" sz="1600" dirty="0" err="1">
                <a:solidFill>
                  <a:srgbClr val="0000FF"/>
                </a:solidFill>
                <a:latin typeface="Consolas" panose="020B0609020204030204" pitchFamily="49" charset="0"/>
              </a:rPr>
              <a:t>int</a:t>
            </a:r>
            <a:r>
              <a:rPr lang="nl-BE" sz="1600" dirty="0" err="1">
                <a:solidFill>
                  <a:srgbClr val="000000"/>
                </a:solidFill>
                <a:latin typeface="Consolas" panose="020B0609020204030204" pitchFamily="49" charset="0"/>
              </a:rPr>
              <a:t>.MaxValue</a:t>
            </a:r>
            <a:r>
              <a:rPr lang="nl-BE" sz="1600" dirty="0">
                <a:solidFill>
                  <a:srgbClr val="000000"/>
                </a:solidFill>
                <a:latin typeface="Consolas" panose="020B0609020204030204" pitchFamily="49" charset="0"/>
              </a:rPr>
              <a:t>;</a:t>
            </a: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a = x * 2;			=&gt; </a:t>
            </a:r>
            <a:r>
              <a:rPr lang="nl-BE" sz="1800" b="1" dirty="0">
                <a:solidFill>
                  <a:srgbClr val="000000"/>
                </a:solidFill>
                <a:latin typeface="Consolas" panose="020B0609020204030204" pitchFamily="49" charset="0"/>
              </a:rPr>
              <a:t>-2</a:t>
            </a:r>
            <a:endParaRPr lang="nl-BE" sz="1600" b="1" dirty="0">
              <a:solidFill>
                <a:srgbClr val="000000"/>
              </a:solidFill>
              <a:latin typeface="Consolas" panose="020B0609020204030204" pitchFamily="49" charset="0"/>
            </a:endParaRP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b =</a:t>
            </a:r>
            <a:r>
              <a:rPr lang="nl-BE" sz="1600" b="1" dirty="0" err="1">
                <a:solidFill>
                  <a:srgbClr val="0000FF"/>
                </a:solidFill>
                <a:latin typeface="Consolas" panose="020B0609020204030204" pitchFamily="49" charset="0"/>
              </a:rPr>
              <a:t>checked</a:t>
            </a:r>
            <a:r>
              <a:rPr lang="nl-BE" sz="1600" dirty="0">
                <a:solidFill>
                  <a:srgbClr val="000000"/>
                </a:solidFill>
                <a:latin typeface="Consolas" panose="020B0609020204030204" pitchFamily="49" charset="0"/>
              </a:rPr>
              <a:t>( x * 2);		=&gt; </a:t>
            </a:r>
            <a:r>
              <a:rPr lang="nl-BE" sz="1800" b="1" dirty="0" err="1"/>
              <a:t>OverflowException</a:t>
            </a:r>
            <a:endParaRPr lang="nl-BE" sz="1800" b="1" dirty="0"/>
          </a:p>
          <a:p>
            <a:pPr marL="914400" lvl="2" indent="0">
              <a:buNone/>
            </a:pPr>
            <a:endParaRPr lang="en-US" dirty="0"/>
          </a:p>
          <a:p>
            <a:r>
              <a:rPr lang="nl-BE" dirty="0"/>
              <a:t>Er zijn </a:t>
            </a:r>
            <a:r>
              <a:rPr lang="nl-BE" b="1" dirty="0"/>
              <a:t>geen</a:t>
            </a:r>
            <a:r>
              <a:rPr lang="nl-BE" dirty="0"/>
              <a:t> rekenkundige operatoren voor 8 &amp; 16 bit integers !</a:t>
            </a:r>
          </a:p>
        </p:txBody>
      </p:sp>
      <p:sp>
        <p:nvSpPr>
          <p:cNvPr id="4" name="Tijdelijke aanduiding voor dianummer 3">
            <a:extLst>
              <a:ext uri="{FF2B5EF4-FFF2-40B4-BE49-F238E27FC236}">
                <a16:creationId xmlns:a16="http://schemas.microsoft.com/office/drawing/2014/main" id="{731B0C43-3C48-4142-8EF0-61361A4F03C2}"/>
              </a:ext>
            </a:extLst>
          </p:cNvPr>
          <p:cNvSpPr>
            <a:spLocks noGrp="1"/>
          </p:cNvSpPr>
          <p:nvPr>
            <p:ph type="sldNum" sz="quarter" idx="12"/>
          </p:nvPr>
        </p:nvSpPr>
        <p:spPr/>
        <p:txBody>
          <a:bodyPr/>
          <a:lstStyle/>
          <a:p>
            <a:fld id="{97BA5271-A444-4CCD-8D0C-6769CDD0D776}" type="slidenum">
              <a:rPr lang="en-US" smtClean="0"/>
              <a:t>34</a:t>
            </a:fld>
            <a:endParaRPr lang="en-US"/>
          </a:p>
        </p:txBody>
      </p:sp>
    </p:spTree>
    <p:extLst>
      <p:ext uri="{BB962C8B-B14F-4D97-AF65-F5344CB8AC3E}">
        <p14:creationId xmlns:p14="http://schemas.microsoft.com/office/powerpoint/2010/main" val="2158624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12" end="12"/>
                                            </p:txEl>
                                          </p:spTgt>
                                        </p:tgtEl>
                                        <p:attrNameLst>
                                          <p:attrName>style.visibility</p:attrName>
                                        </p:attrNameLst>
                                      </p:cBhvr>
                                      <p:to>
                                        <p:strVal val="visible"/>
                                      </p:to>
                                    </p:set>
                                    <p:animEffect transition="in" filter="fade">
                                      <p:cBhvr>
                                        <p:cTn id="46"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FC042-1E2F-4F6D-9BF5-272A7852642B}"/>
              </a:ext>
            </a:extLst>
          </p:cNvPr>
          <p:cNvSpPr>
            <a:spLocks noGrp="1"/>
          </p:cNvSpPr>
          <p:nvPr>
            <p:ph type="title"/>
          </p:nvPr>
        </p:nvSpPr>
        <p:spPr>
          <a:xfrm>
            <a:off x="838200" y="365125"/>
            <a:ext cx="10515600" cy="626277"/>
          </a:xfrm>
        </p:spPr>
        <p:txBody>
          <a:bodyPr>
            <a:normAutofit fontScale="90000"/>
          </a:bodyPr>
          <a:lstStyle/>
          <a:p>
            <a:r>
              <a:rPr lang="en-US" dirty="0"/>
              <a:t>Bitwise operators</a:t>
            </a:r>
          </a:p>
        </p:txBody>
      </p:sp>
      <p:sp>
        <p:nvSpPr>
          <p:cNvPr id="3" name="Content Placeholder 2">
            <a:extLst>
              <a:ext uri="{FF2B5EF4-FFF2-40B4-BE49-F238E27FC236}">
                <a16:creationId xmlns:a16="http://schemas.microsoft.com/office/drawing/2014/main" id="{E7B6025D-AF06-4CD4-9D05-6B56502D3B24}"/>
              </a:ext>
            </a:extLst>
          </p:cNvPr>
          <p:cNvSpPr>
            <a:spLocks noGrp="1"/>
          </p:cNvSpPr>
          <p:nvPr>
            <p:ph idx="1"/>
          </p:nvPr>
        </p:nvSpPr>
        <p:spPr>
          <a:xfrm>
            <a:off x="838200" y="991402"/>
            <a:ext cx="10173101" cy="5342021"/>
          </a:xfrm>
        </p:spPr>
        <p:txBody>
          <a:bodyPr/>
          <a:lstStyle/>
          <a:p>
            <a:r>
              <a:rPr lang="en-US" dirty="0"/>
              <a:t>Compliment: 	~ </a:t>
            </a:r>
          </a:p>
          <a:p>
            <a:pPr marL="914400" lvl="2" indent="0">
              <a:buNone/>
            </a:pPr>
            <a:r>
              <a:rPr lang="en-US" b="1" dirty="0"/>
              <a:t>~</a:t>
            </a:r>
            <a:endParaRPr lang="en-US" dirty="0"/>
          </a:p>
          <a:p>
            <a:endParaRPr lang="en-US" dirty="0"/>
          </a:p>
          <a:p>
            <a:r>
              <a:rPr lang="en-US" dirty="0"/>
              <a:t>AND: &amp;</a:t>
            </a:r>
          </a:p>
          <a:p>
            <a:pPr lvl="2"/>
            <a:endParaRPr lang="en-US" dirty="0"/>
          </a:p>
          <a:p>
            <a:endParaRPr lang="en-US" dirty="0"/>
          </a:p>
          <a:p>
            <a:r>
              <a:rPr lang="en-US" dirty="0"/>
              <a:t>OR: |</a:t>
            </a:r>
          </a:p>
          <a:p>
            <a:pPr lvl="2"/>
            <a:endParaRPr lang="en-US" dirty="0"/>
          </a:p>
          <a:p>
            <a:endParaRPr lang="en-US" dirty="0"/>
          </a:p>
          <a:p>
            <a:r>
              <a:rPr lang="en-US" dirty="0"/>
              <a:t>XOR: ^</a:t>
            </a:r>
          </a:p>
          <a:p>
            <a:pPr marL="914400" lvl="2" indent="0">
              <a:buNone/>
            </a:pPr>
            <a:endParaRPr lang="en-US" dirty="0"/>
          </a:p>
          <a:p>
            <a:pPr lvl="2"/>
            <a:endParaRPr lang="en-US" dirty="0"/>
          </a:p>
        </p:txBody>
      </p:sp>
      <p:graphicFrame>
        <p:nvGraphicFramePr>
          <p:cNvPr id="6" name="Table 5">
            <a:extLst>
              <a:ext uri="{FF2B5EF4-FFF2-40B4-BE49-F238E27FC236}">
                <a16:creationId xmlns:a16="http://schemas.microsoft.com/office/drawing/2014/main" id="{058760D7-7729-47DE-8EB1-58B38D1798AC}"/>
              </a:ext>
            </a:extLst>
          </p:cNvPr>
          <p:cNvGraphicFramePr>
            <a:graphicFrameLocks noGrp="1"/>
          </p:cNvGraphicFramePr>
          <p:nvPr>
            <p:extLst>
              <p:ext uri="{D42A27DB-BD31-4B8C-83A1-F6EECF244321}">
                <p14:modId xmlns:p14="http://schemas.microsoft.com/office/powerpoint/2010/main" val="285889859"/>
              </p:ext>
            </p:extLst>
          </p:nvPr>
        </p:nvGraphicFramePr>
        <p:xfrm>
          <a:off x="2156059" y="1523196"/>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7" name="Table 6">
            <a:extLst>
              <a:ext uri="{FF2B5EF4-FFF2-40B4-BE49-F238E27FC236}">
                <a16:creationId xmlns:a16="http://schemas.microsoft.com/office/drawing/2014/main" id="{1B5EECA7-578F-4A43-A7E2-95E11103CB91}"/>
              </a:ext>
            </a:extLst>
          </p:cNvPr>
          <p:cNvGraphicFramePr>
            <a:graphicFrameLocks noGrp="1"/>
          </p:cNvGraphicFramePr>
          <p:nvPr>
            <p:extLst>
              <p:ext uri="{D42A27DB-BD31-4B8C-83A1-F6EECF244321}">
                <p14:modId xmlns:p14="http://schemas.microsoft.com/office/powerpoint/2010/main" val="1237758593"/>
              </p:ext>
            </p:extLst>
          </p:nvPr>
        </p:nvGraphicFramePr>
        <p:xfrm>
          <a:off x="5446295" y="1523196"/>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nchor="ct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8" name="TextBox 7">
            <a:extLst>
              <a:ext uri="{FF2B5EF4-FFF2-40B4-BE49-F238E27FC236}">
                <a16:creationId xmlns:a16="http://schemas.microsoft.com/office/drawing/2014/main" id="{A2BAD30B-2593-4848-A2A3-B7F17C7F81DB}"/>
              </a:ext>
            </a:extLst>
          </p:cNvPr>
          <p:cNvSpPr txBox="1"/>
          <p:nvPr/>
        </p:nvSpPr>
        <p:spPr>
          <a:xfrm>
            <a:off x="5042035" y="1444763"/>
            <a:ext cx="319237" cy="470664"/>
          </a:xfrm>
          <a:prstGeom prst="rect">
            <a:avLst/>
          </a:prstGeom>
          <a:noFill/>
        </p:spPr>
        <p:txBody>
          <a:bodyPr wrap="square" rtlCol="0">
            <a:spAutoFit/>
          </a:bodyPr>
          <a:lstStyle/>
          <a:p>
            <a:r>
              <a:rPr lang="en-US" sz="2400" b="1" dirty="0"/>
              <a:t>=</a:t>
            </a:r>
            <a:endParaRPr lang="en-US" sz="2000" b="1" dirty="0"/>
          </a:p>
        </p:txBody>
      </p:sp>
      <p:sp>
        <p:nvSpPr>
          <p:cNvPr id="9" name="TextBox 8">
            <a:extLst>
              <a:ext uri="{FF2B5EF4-FFF2-40B4-BE49-F238E27FC236}">
                <a16:creationId xmlns:a16="http://schemas.microsoft.com/office/drawing/2014/main" id="{370F0444-42E7-4547-A428-574E8D5CDF2E}"/>
              </a:ext>
            </a:extLst>
          </p:cNvPr>
          <p:cNvSpPr txBox="1"/>
          <p:nvPr/>
        </p:nvSpPr>
        <p:spPr>
          <a:xfrm>
            <a:off x="4462111" y="1793680"/>
            <a:ext cx="1798321" cy="470664"/>
          </a:xfrm>
          <a:prstGeom prst="rect">
            <a:avLst/>
          </a:prstGeom>
          <a:noFill/>
        </p:spPr>
        <p:txBody>
          <a:bodyPr wrap="square" rtlCol="0">
            <a:spAutoFit/>
          </a:bodyPr>
          <a:lstStyle/>
          <a:p>
            <a:r>
              <a:rPr lang="en-US" sz="2400" b="1" dirty="0"/>
              <a:t>~44  =  211</a:t>
            </a:r>
            <a:endParaRPr lang="en-US" sz="2000" b="1" dirty="0"/>
          </a:p>
        </p:txBody>
      </p:sp>
      <p:graphicFrame>
        <p:nvGraphicFramePr>
          <p:cNvPr id="10" name="Table 9">
            <a:extLst>
              <a:ext uri="{FF2B5EF4-FFF2-40B4-BE49-F238E27FC236}">
                <a16:creationId xmlns:a16="http://schemas.microsoft.com/office/drawing/2014/main" id="{8483331C-687C-4933-84EE-376A86258299}"/>
              </a:ext>
            </a:extLst>
          </p:cNvPr>
          <p:cNvGraphicFramePr>
            <a:graphicFrameLocks noGrp="1"/>
          </p:cNvGraphicFramePr>
          <p:nvPr>
            <p:extLst>
              <p:ext uri="{D42A27DB-BD31-4B8C-83A1-F6EECF244321}">
                <p14:modId xmlns:p14="http://schemas.microsoft.com/office/powerpoint/2010/main" val="1413057214"/>
              </p:ext>
            </p:extLst>
          </p:nvPr>
        </p:nvGraphicFramePr>
        <p:xfrm>
          <a:off x="1848051" y="2973284"/>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1" name="Table 10">
            <a:extLst>
              <a:ext uri="{FF2B5EF4-FFF2-40B4-BE49-F238E27FC236}">
                <a16:creationId xmlns:a16="http://schemas.microsoft.com/office/drawing/2014/main" id="{02224D59-D2AD-4EF6-900A-F9952AEC7AE9}"/>
              </a:ext>
            </a:extLst>
          </p:cNvPr>
          <p:cNvGraphicFramePr>
            <a:graphicFrameLocks noGrp="1"/>
          </p:cNvGraphicFramePr>
          <p:nvPr>
            <p:extLst>
              <p:ext uri="{D42A27DB-BD31-4B8C-83A1-F6EECF244321}">
                <p14:modId xmlns:p14="http://schemas.microsoft.com/office/powerpoint/2010/main" val="2161456681"/>
              </p:ext>
            </p:extLst>
          </p:nvPr>
        </p:nvGraphicFramePr>
        <p:xfrm>
          <a:off x="4893645" y="2974084"/>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12" name="Table 11">
            <a:extLst>
              <a:ext uri="{FF2B5EF4-FFF2-40B4-BE49-F238E27FC236}">
                <a16:creationId xmlns:a16="http://schemas.microsoft.com/office/drawing/2014/main" id="{3B91CACB-C80C-4106-8A50-7976E881EE6A}"/>
              </a:ext>
            </a:extLst>
          </p:cNvPr>
          <p:cNvGraphicFramePr>
            <a:graphicFrameLocks noGrp="1"/>
          </p:cNvGraphicFramePr>
          <p:nvPr>
            <p:extLst>
              <p:ext uri="{D42A27DB-BD31-4B8C-83A1-F6EECF244321}">
                <p14:modId xmlns:p14="http://schemas.microsoft.com/office/powerpoint/2010/main" val="2619402575"/>
              </p:ext>
            </p:extLst>
          </p:nvPr>
        </p:nvGraphicFramePr>
        <p:xfrm>
          <a:off x="8102868" y="2973455"/>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3" name="Table 12">
            <a:extLst>
              <a:ext uri="{FF2B5EF4-FFF2-40B4-BE49-F238E27FC236}">
                <a16:creationId xmlns:a16="http://schemas.microsoft.com/office/drawing/2014/main" id="{25E3A03E-7445-4C6E-A84D-3E25304BA088}"/>
              </a:ext>
            </a:extLst>
          </p:cNvPr>
          <p:cNvGraphicFramePr>
            <a:graphicFrameLocks noGrp="1"/>
          </p:cNvGraphicFramePr>
          <p:nvPr>
            <p:extLst>
              <p:ext uri="{D42A27DB-BD31-4B8C-83A1-F6EECF244321}">
                <p14:modId xmlns:p14="http://schemas.microsoft.com/office/powerpoint/2010/main" val="1495656260"/>
              </p:ext>
            </p:extLst>
          </p:nvPr>
        </p:nvGraphicFramePr>
        <p:xfrm>
          <a:off x="1848051" y="4300029"/>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4" name="Table 13">
            <a:extLst>
              <a:ext uri="{FF2B5EF4-FFF2-40B4-BE49-F238E27FC236}">
                <a16:creationId xmlns:a16="http://schemas.microsoft.com/office/drawing/2014/main" id="{185F8E02-FDBD-434C-B0BF-C3D88ED28752}"/>
              </a:ext>
            </a:extLst>
          </p:cNvPr>
          <p:cNvGraphicFramePr>
            <a:graphicFrameLocks noGrp="1"/>
          </p:cNvGraphicFramePr>
          <p:nvPr>
            <p:extLst>
              <p:ext uri="{D42A27DB-BD31-4B8C-83A1-F6EECF244321}">
                <p14:modId xmlns:p14="http://schemas.microsoft.com/office/powerpoint/2010/main" val="3163287069"/>
              </p:ext>
            </p:extLst>
          </p:nvPr>
        </p:nvGraphicFramePr>
        <p:xfrm>
          <a:off x="4893645" y="4300829"/>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15" name="Table 14">
            <a:extLst>
              <a:ext uri="{FF2B5EF4-FFF2-40B4-BE49-F238E27FC236}">
                <a16:creationId xmlns:a16="http://schemas.microsoft.com/office/drawing/2014/main" id="{95AA48B9-9786-4B92-9FA4-5933D5071CA8}"/>
              </a:ext>
            </a:extLst>
          </p:cNvPr>
          <p:cNvGraphicFramePr>
            <a:graphicFrameLocks noGrp="1"/>
          </p:cNvGraphicFramePr>
          <p:nvPr>
            <p:extLst>
              <p:ext uri="{D42A27DB-BD31-4B8C-83A1-F6EECF244321}">
                <p14:modId xmlns:p14="http://schemas.microsoft.com/office/powerpoint/2010/main" val="762854180"/>
              </p:ext>
            </p:extLst>
          </p:nvPr>
        </p:nvGraphicFramePr>
        <p:xfrm>
          <a:off x="8102868" y="4300200"/>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22" name="TextBox 21">
            <a:extLst>
              <a:ext uri="{FF2B5EF4-FFF2-40B4-BE49-F238E27FC236}">
                <a16:creationId xmlns:a16="http://schemas.microsoft.com/office/drawing/2014/main" id="{60D3B508-3A23-4EF6-A3CE-1B40D5EFF253}"/>
              </a:ext>
            </a:extLst>
          </p:cNvPr>
          <p:cNvSpPr txBox="1"/>
          <p:nvPr/>
        </p:nvSpPr>
        <p:spPr>
          <a:xfrm>
            <a:off x="7745934" y="4182566"/>
            <a:ext cx="319237" cy="470664"/>
          </a:xfrm>
          <a:prstGeom prst="rect">
            <a:avLst/>
          </a:prstGeom>
          <a:noFill/>
        </p:spPr>
        <p:txBody>
          <a:bodyPr wrap="square" rtlCol="0">
            <a:spAutoFit/>
          </a:bodyPr>
          <a:lstStyle/>
          <a:p>
            <a:r>
              <a:rPr lang="en-US" sz="2400" b="1" dirty="0"/>
              <a:t>=</a:t>
            </a:r>
            <a:endParaRPr lang="en-US" sz="2000" b="1" dirty="0"/>
          </a:p>
        </p:txBody>
      </p:sp>
      <p:sp>
        <p:nvSpPr>
          <p:cNvPr id="23" name="TextBox 22">
            <a:extLst>
              <a:ext uri="{FF2B5EF4-FFF2-40B4-BE49-F238E27FC236}">
                <a16:creationId xmlns:a16="http://schemas.microsoft.com/office/drawing/2014/main" id="{95F0B01B-4D5F-4BE4-9882-1021E3D97456}"/>
              </a:ext>
            </a:extLst>
          </p:cNvPr>
          <p:cNvSpPr txBox="1"/>
          <p:nvPr/>
        </p:nvSpPr>
        <p:spPr>
          <a:xfrm>
            <a:off x="4572804" y="2899936"/>
            <a:ext cx="319237" cy="470664"/>
          </a:xfrm>
          <a:prstGeom prst="rect">
            <a:avLst/>
          </a:prstGeom>
          <a:noFill/>
        </p:spPr>
        <p:txBody>
          <a:bodyPr wrap="square" rtlCol="0">
            <a:spAutoFit/>
          </a:bodyPr>
          <a:lstStyle/>
          <a:p>
            <a:r>
              <a:rPr lang="en-US" sz="2400" b="1" dirty="0"/>
              <a:t>&amp;</a:t>
            </a:r>
            <a:endParaRPr lang="en-US" sz="2000" b="1" dirty="0"/>
          </a:p>
        </p:txBody>
      </p:sp>
      <p:sp>
        <p:nvSpPr>
          <p:cNvPr id="24" name="TextBox 23">
            <a:extLst>
              <a:ext uri="{FF2B5EF4-FFF2-40B4-BE49-F238E27FC236}">
                <a16:creationId xmlns:a16="http://schemas.microsoft.com/office/drawing/2014/main" id="{28434E56-5F4B-49A9-989D-CCD9CA8E5CB1}"/>
              </a:ext>
            </a:extLst>
          </p:cNvPr>
          <p:cNvSpPr txBox="1"/>
          <p:nvPr/>
        </p:nvSpPr>
        <p:spPr>
          <a:xfrm>
            <a:off x="7743526" y="2885334"/>
            <a:ext cx="319237" cy="470664"/>
          </a:xfrm>
          <a:prstGeom prst="rect">
            <a:avLst/>
          </a:prstGeom>
          <a:noFill/>
        </p:spPr>
        <p:txBody>
          <a:bodyPr wrap="square" rtlCol="0">
            <a:spAutoFit/>
          </a:bodyPr>
          <a:lstStyle/>
          <a:p>
            <a:r>
              <a:rPr lang="en-US" sz="2400" b="1" dirty="0"/>
              <a:t>=</a:t>
            </a:r>
            <a:endParaRPr lang="en-US" sz="2000" b="1" dirty="0"/>
          </a:p>
        </p:txBody>
      </p:sp>
      <p:sp>
        <p:nvSpPr>
          <p:cNvPr id="26" name="TextBox 25">
            <a:extLst>
              <a:ext uri="{FF2B5EF4-FFF2-40B4-BE49-F238E27FC236}">
                <a16:creationId xmlns:a16="http://schemas.microsoft.com/office/drawing/2014/main" id="{00724B51-E0AB-44A9-BA31-E7E9D9173EC0}"/>
              </a:ext>
            </a:extLst>
          </p:cNvPr>
          <p:cNvSpPr txBox="1"/>
          <p:nvPr/>
        </p:nvSpPr>
        <p:spPr>
          <a:xfrm>
            <a:off x="4237523" y="3322393"/>
            <a:ext cx="2022909" cy="461665"/>
          </a:xfrm>
          <a:prstGeom prst="rect">
            <a:avLst/>
          </a:prstGeom>
          <a:noFill/>
        </p:spPr>
        <p:txBody>
          <a:bodyPr wrap="square" rtlCol="0">
            <a:spAutoFit/>
          </a:bodyPr>
          <a:lstStyle/>
          <a:p>
            <a:r>
              <a:rPr lang="en-US" sz="2400" b="1" dirty="0"/>
              <a:t>14 &amp; 45 = 12</a:t>
            </a:r>
            <a:endParaRPr lang="en-US" sz="2000" b="1" dirty="0"/>
          </a:p>
        </p:txBody>
      </p:sp>
      <p:sp>
        <p:nvSpPr>
          <p:cNvPr id="27" name="TextBox 26">
            <a:extLst>
              <a:ext uri="{FF2B5EF4-FFF2-40B4-BE49-F238E27FC236}">
                <a16:creationId xmlns:a16="http://schemas.microsoft.com/office/drawing/2014/main" id="{385C7936-A48F-4F24-835E-41E1FBCBF0C9}"/>
              </a:ext>
            </a:extLst>
          </p:cNvPr>
          <p:cNvSpPr txBox="1"/>
          <p:nvPr/>
        </p:nvSpPr>
        <p:spPr>
          <a:xfrm>
            <a:off x="4602281" y="4206515"/>
            <a:ext cx="318836" cy="470664"/>
          </a:xfrm>
          <a:prstGeom prst="rect">
            <a:avLst/>
          </a:prstGeom>
          <a:noFill/>
        </p:spPr>
        <p:txBody>
          <a:bodyPr wrap="square" rtlCol="0">
            <a:spAutoFit/>
          </a:bodyPr>
          <a:lstStyle/>
          <a:p>
            <a:r>
              <a:rPr lang="en-US" sz="2400" b="1" dirty="0"/>
              <a:t>|</a:t>
            </a:r>
            <a:endParaRPr lang="en-US" sz="2000" b="1" dirty="0"/>
          </a:p>
        </p:txBody>
      </p:sp>
      <p:sp>
        <p:nvSpPr>
          <p:cNvPr id="28" name="TextBox 27">
            <a:extLst>
              <a:ext uri="{FF2B5EF4-FFF2-40B4-BE49-F238E27FC236}">
                <a16:creationId xmlns:a16="http://schemas.microsoft.com/office/drawing/2014/main" id="{FDD72A9F-101F-4B54-8A59-14E1297CA9F4}"/>
              </a:ext>
            </a:extLst>
          </p:cNvPr>
          <p:cNvSpPr txBox="1"/>
          <p:nvPr/>
        </p:nvSpPr>
        <p:spPr>
          <a:xfrm>
            <a:off x="4190198" y="4634564"/>
            <a:ext cx="2022909" cy="461665"/>
          </a:xfrm>
          <a:prstGeom prst="rect">
            <a:avLst/>
          </a:prstGeom>
          <a:noFill/>
        </p:spPr>
        <p:txBody>
          <a:bodyPr wrap="square" rtlCol="0">
            <a:spAutoFit/>
          </a:bodyPr>
          <a:lstStyle/>
          <a:p>
            <a:r>
              <a:rPr lang="en-US" sz="2400" b="1" dirty="0"/>
              <a:t>14 | 45 = 47</a:t>
            </a:r>
            <a:endParaRPr lang="en-US" sz="2000" b="1" dirty="0"/>
          </a:p>
        </p:txBody>
      </p:sp>
      <p:graphicFrame>
        <p:nvGraphicFramePr>
          <p:cNvPr id="29" name="Table 28">
            <a:extLst>
              <a:ext uri="{FF2B5EF4-FFF2-40B4-BE49-F238E27FC236}">
                <a16:creationId xmlns:a16="http://schemas.microsoft.com/office/drawing/2014/main" id="{BEFF69EA-7AA2-4493-9C4B-909EAF18305A}"/>
              </a:ext>
            </a:extLst>
          </p:cNvPr>
          <p:cNvGraphicFramePr>
            <a:graphicFrameLocks noGrp="1"/>
          </p:cNvGraphicFramePr>
          <p:nvPr>
            <p:extLst>
              <p:ext uri="{D42A27DB-BD31-4B8C-83A1-F6EECF244321}">
                <p14:modId xmlns:p14="http://schemas.microsoft.com/office/powerpoint/2010/main" val="3007573283"/>
              </p:ext>
            </p:extLst>
          </p:nvPr>
        </p:nvGraphicFramePr>
        <p:xfrm>
          <a:off x="1848051" y="5545417"/>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30" name="Table 29">
            <a:extLst>
              <a:ext uri="{FF2B5EF4-FFF2-40B4-BE49-F238E27FC236}">
                <a16:creationId xmlns:a16="http://schemas.microsoft.com/office/drawing/2014/main" id="{A0E68ADC-6D43-44F1-842F-75C297D3E2E1}"/>
              </a:ext>
            </a:extLst>
          </p:cNvPr>
          <p:cNvGraphicFramePr>
            <a:graphicFrameLocks noGrp="1"/>
          </p:cNvGraphicFramePr>
          <p:nvPr>
            <p:extLst>
              <p:ext uri="{D42A27DB-BD31-4B8C-83A1-F6EECF244321}">
                <p14:modId xmlns:p14="http://schemas.microsoft.com/office/powerpoint/2010/main" val="437722501"/>
              </p:ext>
            </p:extLst>
          </p:nvPr>
        </p:nvGraphicFramePr>
        <p:xfrm>
          <a:off x="4893645" y="5546217"/>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31" name="Table 30">
            <a:extLst>
              <a:ext uri="{FF2B5EF4-FFF2-40B4-BE49-F238E27FC236}">
                <a16:creationId xmlns:a16="http://schemas.microsoft.com/office/drawing/2014/main" id="{ED6FDA50-8235-4EFC-A4F1-3C72C5105492}"/>
              </a:ext>
            </a:extLst>
          </p:cNvPr>
          <p:cNvGraphicFramePr>
            <a:graphicFrameLocks noGrp="1"/>
          </p:cNvGraphicFramePr>
          <p:nvPr>
            <p:extLst>
              <p:ext uri="{D42A27DB-BD31-4B8C-83A1-F6EECF244321}">
                <p14:modId xmlns:p14="http://schemas.microsoft.com/office/powerpoint/2010/main" val="2544654839"/>
              </p:ext>
            </p:extLst>
          </p:nvPr>
        </p:nvGraphicFramePr>
        <p:xfrm>
          <a:off x="8102868" y="5545588"/>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32" name="TextBox 31">
            <a:extLst>
              <a:ext uri="{FF2B5EF4-FFF2-40B4-BE49-F238E27FC236}">
                <a16:creationId xmlns:a16="http://schemas.microsoft.com/office/drawing/2014/main" id="{F889CEFC-AFE0-47ED-9988-89341175CDB7}"/>
              </a:ext>
            </a:extLst>
          </p:cNvPr>
          <p:cNvSpPr txBox="1"/>
          <p:nvPr/>
        </p:nvSpPr>
        <p:spPr>
          <a:xfrm>
            <a:off x="7745934" y="5427954"/>
            <a:ext cx="319237" cy="470664"/>
          </a:xfrm>
          <a:prstGeom prst="rect">
            <a:avLst/>
          </a:prstGeom>
          <a:noFill/>
        </p:spPr>
        <p:txBody>
          <a:bodyPr wrap="square" rtlCol="0">
            <a:spAutoFit/>
          </a:bodyPr>
          <a:lstStyle/>
          <a:p>
            <a:r>
              <a:rPr lang="en-US" sz="2400" b="1" dirty="0"/>
              <a:t>=</a:t>
            </a:r>
            <a:endParaRPr lang="en-US" sz="2000" b="1" dirty="0"/>
          </a:p>
        </p:txBody>
      </p:sp>
      <p:sp>
        <p:nvSpPr>
          <p:cNvPr id="33" name="TextBox 32">
            <a:extLst>
              <a:ext uri="{FF2B5EF4-FFF2-40B4-BE49-F238E27FC236}">
                <a16:creationId xmlns:a16="http://schemas.microsoft.com/office/drawing/2014/main" id="{A3D6C029-5FF4-4338-ACCA-E8CE95AB85B4}"/>
              </a:ext>
            </a:extLst>
          </p:cNvPr>
          <p:cNvSpPr txBox="1"/>
          <p:nvPr/>
        </p:nvSpPr>
        <p:spPr>
          <a:xfrm>
            <a:off x="4602281" y="5451903"/>
            <a:ext cx="318836" cy="461665"/>
          </a:xfrm>
          <a:prstGeom prst="rect">
            <a:avLst/>
          </a:prstGeom>
          <a:noFill/>
        </p:spPr>
        <p:txBody>
          <a:bodyPr wrap="square" rtlCol="0">
            <a:spAutoFit/>
          </a:bodyPr>
          <a:lstStyle/>
          <a:p>
            <a:r>
              <a:rPr lang="en-US" sz="2400" b="1" dirty="0"/>
              <a:t>^</a:t>
            </a:r>
            <a:endParaRPr lang="en-US" sz="2000" b="1" dirty="0"/>
          </a:p>
        </p:txBody>
      </p:sp>
      <p:sp>
        <p:nvSpPr>
          <p:cNvPr id="34" name="TextBox 33">
            <a:extLst>
              <a:ext uri="{FF2B5EF4-FFF2-40B4-BE49-F238E27FC236}">
                <a16:creationId xmlns:a16="http://schemas.microsoft.com/office/drawing/2014/main" id="{69FBE9E9-D454-4097-AD09-8119F14A99E2}"/>
              </a:ext>
            </a:extLst>
          </p:cNvPr>
          <p:cNvSpPr txBox="1"/>
          <p:nvPr/>
        </p:nvSpPr>
        <p:spPr>
          <a:xfrm>
            <a:off x="4190198" y="5899283"/>
            <a:ext cx="2022909" cy="461665"/>
          </a:xfrm>
          <a:prstGeom prst="rect">
            <a:avLst/>
          </a:prstGeom>
          <a:noFill/>
        </p:spPr>
        <p:txBody>
          <a:bodyPr wrap="square" rtlCol="0">
            <a:spAutoFit/>
          </a:bodyPr>
          <a:lstStyle/>
          <a:p>
            <a:r>
              <a:rPr lang="en-US" sz="2400" b="1" dirty="0"/>
              <a:t>14 ^ 45 = 35</a:t>
            </a:r>
            <a:endParaRPr lang="en-US" sz="2000" b="1" dirty="0"/>
          </a:p>
        </p:txBody>
      </p:sp>
      <p:sp>
        <p:nvSpPr>
          <p:cNvPr id="4" name="Tijdelijke aanduiding voor dianummer 3">
            <a:extLst>
              <a:ext uri="{FF2B5EF4-FFF2-40B4-BE49-F238E27FC236}">
                <a16:creationId xmlns:a16="http://schemas.microsoft.com/office/drawing/2014/main" id="{8C32B659-8AC7-4FCB-AA7B-BF6A8B9D3E35}"/>
              </a:ext>
            </a:extLst>
          </p:cNvPr>
          <p:cNvSpPr>
            <a:spLocks noGrp="1"/>
          </p:cNvSpPr>
          <p:nvPr>
            <p:ph type="sldNum" sz="quarter" idx="12"/>
          </p:nvPr>
        </p:nvSpPr>
        <p:spPr/>
        <p:txBody>
          <a:bodyPr/>
          <a:lstStyle/>
          <a:p>
            <a:fld id="{97BA5271-A444-4CCD-8D0C-6769CDD0D776}" type="slidenum">
              <a:rPr lang="en-US" smtClean="0"/>
              <a:t>35</a:t>
            </a:fld>
            <a:endParaRPr lang="en-US"/>
          </a:p>
        </p:txBody>
      </p:sp>
    </p:spTree>
    <p:extLst>
      <p:ext uri="{BB962C8B-B14F-4D97-AF65-F5344CB8AC3E}">
        <p14:creationId xmlns:p14="http://schemas.microsoft.com/office/powerpoint/2010/main" val="38228105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BBA6E-7496-4EF6-A0C7-6FAFB3AE02DD}"/>
              </a:ext>
            </a:extLst>
          </p:cNvPr>
          <p:cNvSpPr>
            <a:spLocks noGrp="1"/>
          </p:cNvSpPr>
          <p:nvPr>
            <p:ph type="title"/>
          </p:nvPr>
        </p:nvSpPr>
        <p:spPr>
          <a:xfrm>
            <a:off x="838200" y="365126"/>
            <a:ext cx="10515600" cy="660370"/>
          </a:xfrm>
        </p:spPr>
        <p:txBody>
          <a:bodyPr>
            <a:normAutofit fontScale="90000"/>
          </a:bodyPr>
          <a:lstStyle/>
          <a:p>
            <a:r>
              <a:rPr lang="nl-BE" dirty="0"/>
              <a:t>Conversie van integers</a:t>
            </a:r>
          </a:p>
        </p:txBody>
      </p:sp>
      <p:sp>
        <p:nvSpPr>
          <p:cNvPr id="3" name="Content Placeholder 2">
            <a:extLst>
              <a:ext uri="{FF2B5EF4-FFF2-40B4-BE49-F238E27FC236}">
                <a16:creationId xmlns:a16="http://schemas.microsoft.com/office/drawing/2014/main" id="{9411BF8C-D637-4F5B-A778-9611513B6CC6}"/>
              </a:ext>
            </a:extLst>
          </p:cNvPr>
          <p:cNvSpPr>
            <a:spLocks noGrp="1"/>
          </p:cNvSpPr>
          <p:nvPr>
            <p:ph idx="1"/>
          </p:nvPr>
        </p:nvSpPr>
        <p:spPr>
          <a:xfrm>
            <a:off x="838200" y="1025496"/>
            <a:ext cx="10515600" cy="5467378"/>
          </a:xfrm>
        </p:spPr>
        <p:txBody>
          <a:bodyPr>
            <a:normAutofit/>
          </a:bodyPr>
          <a:lstStyle/>
          <a:p>
            <a:r>
              <a:rPr lang="nl-BE" dirty="0"/>
              <a:t>Impliciete conversie:</a:t>
            </a:r>
          </a:p>
          <a:p>
            <a:pPr lvl="1"/>
            <a:r>
              <a:rPr lang="nl-BE" dirty="0"/>
              <a:t>Kan enkel als elke mogelijke waarde ook mogelijk is in de ontvanger:</a:t>
            </a:r>
          </a:p>
          <a:p>
            <a:pPr lvl="2"/>
            <a:r>
              <a:rPr lang="nl-BE" sz="1800" dirty="0"/>
              <a:t>int x=105001;</a:t>
            </a:r>
          </a:p>
          <a:p>
            <a:pPr lvl="2"/>
            <a:r>
              <a:rPr lang="nl-BE" sz="1800" dirty="0"/>
              <a:t>long y = x;	=&gt; OK</a:t>
            </a:r>
          </a:p>
          <a:p>
            <a:pPr lvl="2"/>
            <a:r>
              <a:rPr lang="nl-BE" sz="1800" dirty="0"/>
              <a:t>short = x; 	=&gt; ERROR</a:t>
            </a:r>
          </a:p>
          <a:p>
            <a:r>
              <a:rPr lang="nl-BE" dirty="0"/>
              <a:t>Expliciete conversie:</a:t>
            </a:r>
          </a:p>
          <a:p>
            <a:pPr lvl="1"/>
            <a:r>
              <a:rPr lang="nl-BE" dirty="0"/>
              <a:t>Tussen types waar een overflow kan optreden of de waarden anders geïnterpreteerd kunnen worden:</a:t>
            </a:r>
          </a:p>
          <a:p>
            <a:pPr lvl="2"/>
            <a:r>
              <a:rPr lang="nl-BE" sz="1800" dirty="0"/>
              <a:t>Int x=500;</a:t>
            </a:r>
          </a:p>
          <a:p>
            <a:pPr lvl="2"/>
            <a:r>
              <a:rPr lang="nl-BE" sz="1800" dirty="0"/>
              <a:t>short y = (short</a:t>
            </a:r>
            <a:r>
              <a:rPr lang="nl-BE" sz="1800"/>
              <a:t>) x;</a:t>
            </a:r>
            <a:r>
              <a:rPr lang="nl-BE" sz="1800" dirty="0"/>
              <a:t>	=&gt; OK, maar op eigen risico !</a:t>
            </a:r>
          </a:p>
          <a:p>
            <a:r>
              <a:rPr lang="nl-BE" dirty="0"/>
              <a:t>Automatische conversie van 8 &amp; 16 bit types bij rekenkundige bewerkingen naar Int32 (int)</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x =1;</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y = 2;</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res = x + y;		</a:t>
            </a:r>
            <a:r>
              <a:rPr lang="en-US" sz="1400" b="1" dirty="0">
                <a:solidFill>
                  <a:srgbClr val="000000"/>
                </a:solidFill>
                <a:latin typeface="Consolas" panose="020B0609020204030204" pitchFamily="49" charset="0"/>
              </a:rPr>
              <a:t>=&gt; Compile error </a:t>
            </a:r>
            <a:r>
              <a:rPr lang="en-US" sz="1400" dirty="0">
                <a:solidFill>
                  <a:srgbClr val="000000"/>
                </a:solidFill>
                <a:latin typeface="Consolas" panose="020B0609020204030204" pitchFamily="49" charset="0"/>
              </a:rPr>
              <a:t>-&gt; </a:t>
            </a:r>
            <a:r>
              <a:rPr lang="en-US" sz="1400" b="1" dirty="0">
                <a:solidFill>
                  <a:srgbClr val="0000FF"/>
                </a:solidFill>
                <a:latin typeface="Consolas" panose="020B0609020204030204" pitchFamily="49" charset="0"/>
              </a:rPr>
              <a:t>short</a:t>
            </a:r>
            <a:r>
              <a:rPr lang="en-US" sz="1400" b="1" dirty="0">
                <a:solidFill>
                  <a:srgbClr val="000000"/>
                </a:solidFill>
                <a:latin typeface="Consolas" panose="020B0609020204030204" pitchFamily="49" charset="0"/>
              </a:rPr>
              <a:t> res = (</a:t>
            </a:r>
            <a:r>
              <a:rPr lang="en-US" sz="1400" b="1" dirty="0">
                <a:solidFill>
                  <a:srgbClr val="0000FF"/>
                </a:solidFill>
                <a:latin typeface="Consolas" panose="020B0609020204030204" pitchFamily="49" charset="0"/>
              </a:rPr>
              <a:t>short</a:t>
            </a:r>
            <a:r>
              <a:rPr lang="en-US" sz="1400" b="1" dirty="0">
                <a:solidFill>
                  <a:srgbClr val="000000"/>
                </a:solidFill>
                <a:latin typeface="Consolas" panose="020B0609020204030204" pitchFamily="49" charset="0"/>
              </a:rPr>
              <a:t>) (x + y);</a:t>
            </a:r>
            <a:endParaRPr lang="nl-BE" sz="1400" b="1" dirty="0"/>
          </a:p>
          <a:p>
            <a:endParaRPr lang="nl-BE" dirty="0"/>
          </a:p>
        </p:txBody>
      </p:sp>
      <p:sp>
        <p:nvSpPr>
          <p:cNvPr id="4" name="Tijdelijke aanduiding voor dianummer 3">
            <a:extLst>
              <a:ext uri="{FF2B5EF4-FFF2-40B4-BE49-F238E27FC236}">
                <a16:creationId xmlns:a16="http://schemas.microsoft.com/office/drawing/2014/main" id="{54CB38F0-5CA4-4147-B16A-F053109C48F6}"/>
              </a:ext>
            </a:extLst>
          </p:cNvPr>
          <p:cNvSpPr>
            <a:spLocks noGrp="1"/>
          </p:cNvSpPr>
          <p:nvPr>
            <p:ph type="sldNum" sz="quarter" idx="12"/>
          </p:nvPr>
        </p:nvSpPr>
        <p:spPr/>
        <p:txBody>
          <a:bodyPr/>
          <a:lstStyle/>
          <a:p>
            <a:fld id="{97BA5271-A444-4CCD-8D0C-6769CDD0D776}" type="slidenum">
              <a:rPr lang="en-US" smtClean="0"/>
              <a:t>36</a:t>
            </a:fld>
            <a:endParaRPr lang="en-US"/>
          </a:p>
        </p:txBody>
      </p:sp>
    </p:spTree>
    <p:extLst>
      <p:ext uri="{BB962C8B-B14F-4D97-AF65-F5344CB8AC3E}">
        <p14:creationId xmlns:p14="http://schemas.microsoft.com/office/powerpoint/2010/main" val="3036507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078A5-FCB7-43CD-8421-766CC588FBEB}"/>
              </a:ext>
            </a:extLst>
          </p:cNvPr>
          <p:cNvSpPr>
            <a:spLocks noGrp="1"/>
          </p:cNvSpPr>
          <p:nvPr>
            <p:ph type="title"/>
          </p:nvPr>
        </p:nvSpPr>
        <p:spPr>
          <a:xfrm>
            <a:off x="838200" y="365126"/>
            <a:ext cx="10515600" cy="635902"/>
          </a:xfrm>
        </p:spPr>
        <p:txBody>
          <a:bodyPr>
            <a:normAutofit fontScale="90000"/>
          </a:bodyPr>
          <a:lstStyle/>
          <a:p>
            <a:r>
              <a:rPr lang="nl-BE" dirty="0"/>
              <a:t>Reële getallen </a:t>
            </a:r>
          </a:p>
        </p:txBody>
      </p:sp>
      <p:sp>
        <p:nvSpPr>
          <p:cNvPr id="3" name="Content Placeholder 2">
            <a:extLst>
              <a:ext uri="{FF2B5EF4-FFF2-40B4-BE49-F238E27FC236}">
                <a16:creationId xmlns:a16="http://schemas.microsoft.com/office/drawing/2014/main" id="{67446AB7-C966-4B8B-AC78-08CC5C03A6EB}"/>
              </a:ext>
            </a:extLst>
          </p:cNvPr>
          <p:cNvSpPr>
            <a:spLocks noGrp="1"/>
          </p:cNvSpPr>
          <p:nvPr>
            <p:ph idx="1"/>
          </p:nvPr>
        </p:nvSpPr>
        <p:spPr>
          <a:xfrm>
            <a:off x="838200" y="1001028"/>
            <a:ext cx="10515600" cy="5175935"/>
          </a:xfrm>
        </p:spPr>
        <p:txBody>
          <a:bodyPr/>
          <a:lstStyle/>
          <a:p>
            <a:r>
              <a:rPr lang="nl-BE" dirty="0"/>
              <a:t>Door het systeem gekende reële getallen:</a:t>
            </a:r>
          </a:p>
          <a:p>
            <a:endParaRPr lang="nl-BE" dirty="0"/>
          </a:p>
          <a:p>
            <a:endParaRPr lang="nl-BE" dirty="0"/>
          </a:p>
          <a:p>
            <a:endParaRPr lang="nl-BE" dirty="0"/>
          </a:p>
          <a:p>
            <a:pPr lvl="4"/>
            <a:endParaRPr lang="nl-BE" dirty="0"/>
          </a:p>
          <a:p>
            <a:r>
              <a:rPr lang="nl-BE" dirty="0"/>
              <a:t>Het verschil tussen </a:t>
            </a:r>
            <a:r>
              <a:rPr lang="nl-BE" dirty="0" err="1"/>
              <a:t>float</a:t>
            </a:r>
            <a:r>
              <a:rPr lang="nl-BE" dirty="0"/>
              <a:t>/double en </a:t>
            </a:r>
            <a:r>
              <a:rPr lang="nl-BE" dirty="0" err="1"/>
              <a:t>decimal</a:t>
            </a:r>
            <a:r>
              <a:rPr lang="nl-BE" dirty="0"/>
              <a:t>:</a:t>
            </a:r>
          </a:p>
          <a:p>
            <a:pPr lvl="1"/>
            <a:r>
              <a:rPr lang="nl-BE" dirty="0" err="1"/>
              <a:t>float</a:t>
            </a:r>
            <a:r>
              <a:rPr lang="nl-BE" dirty="0"/>
              <a:t> en double worden gebruikt voor wetenschappelijk berekeningen</a:t>
            </a:r>
          </a:p>
          <a:p>
            <a:pPr lvl="1"/>
            <a:r>
              <a:rPr lang="nl-BE" dirty="0" err="1"/>
              <a:t>decimal</a:t>
            </a:r>
            <a:r>
              <a:rPr lang="nl-BE" dirty="0"/>
              <a:t> wordt vooral gebruikt voor financiële berekeningen.</a:t>
            </a:r>
          </a:p>
          <a:p>
            <a:pPr lvl="1"/>
            <a:r>
              <a:rPr lang="nl-BE" dirty="0"/>
              <a:t>Omdat </a:t>
            </a:r>
            <a:r>
              <a:rPr lang="nl-BE" b="1" dirty="0"/>
              <a:t>double binair </a:t>
            </a:r>
            <a:r>
              <a:rPr lang="nl-BE" dirty="0"/>
              <a:t>werkt en </a:t>
            </a:r>
            <a:r>
              <a:rPr lang="nl-BE" b="1" dirty="0" err="1"/>
              <a:t>decimal</a:t>
            </a:r>
            <a:r>
              <a:rPr lang="nl-BE" dirty="0"/>
              <a:t> met het </a:t>
            </a:r>
            <a:r>
              <a:rPr lang="nl-BE" b="1" dirty="0"/>
              <a:t>tientallig</a:t>
            </a:r>
            <a:r>
              <a:rPr lang="nl-BE" dirty="0"/>
              <a:t> stelsel kunnen er  </a:t>
            </a:r>
            <a:r>
              <a:rPr lang="nl-BE" b="1" dirty="0"/>
              <a:t>afrondingsfouten</a:t>
            </a:r>
            <a:r>
              <a:rPr lang="nl-BE" dirty="0"/>
              <a:t> optreden!</a:t>
            </a:r>
          </a:p>
          <a:p>
            <a:pPr lvl="1"/>
            <a:r>
              <a:rPr lang="nl-BE" dirty="0"/>
              <a:t>Berekeningen met </a:t>
            </a:r>
            <a:r>
              <a:rPr lang="nl-BE" dirty="0" err="1"/>
              <a:t>decimal</a:t>
            </a:r>
            <a:r>
              <a:rPr lang="nl-BE" dirty="0"/>
              <a:t> zijn </a:t>
            </a:r>
            <a:r>
              <a:rPr lang="nl-BE" b="1" dirty="0">
                <a:sym typeface="Symbol" panose="05050102010706020507" pitchFamily="18" charset="2"/>
              </a:rPr>
              <a:t> 10x trager </a:t>
            </a:r>
            <a:r>
              <a:rPr lang="nl-BE" dirty="0">
                <a:sym typeface="Symbol" panose="05050102010706020507" pitchFamily="18" charset="2"/>
              </a:rPr>
              <a:t>dan met double !</a:t>
            </a:r>
            <a:endParaRPr lang="nl-BE" dirty="0"/>
          </a:p>
        </p:txBody>
      </p:sp>
      <p:graphicFrame>
        <p:nvGraphicFramePr>
          <p:cNvPr id="5" name="Content Placeholder 3">
            <a:extLst>
              <a:ext uri="{FF2B5EF4-FFF2-40B4-BE49-F238E27FC236}">
                <a16:creationId xmlns:a16="http://schemas.microsoft.com/office/drawing/2014/main" id="{2C77BAD9-E1AD-4347-BA63-3A7131476DC9}"/>
              </a:ext>
            </a:extLst>
          </p:cNvPr>
          <p:cNvGraphicFramePr>
            <a:graphicFrameLocks/>
          </p:cNvGraphicFramePr>
          <p:nvPr>
            <p:extLst>
              <p:ext uri="{D42A27DB-BD31-4B8C-83A1-F6EECF244321}">
                <p14:modId xmlns:p14="http://schemas.microsoft.com/office/powerpoint/2010/main" val="3512905489"/>
              </p:ext>
            </p:extLst>
          </p:nvPr>
        </p:nvGraphicFramePr>
        <p:xfrm>
          <a:off x="2981413" y="1545138"/>
          <a:ext cx="6229173" cy="1463040"/>
        </p:xfrm>
        <a:graphic>
          <a:graphicData uri="http://schemas.openxmlformats.org/drawingml/2006/table">
            <a:tbl>
              <a:tblPr firstRow="1" bandRow="1">
                <a:tableStyleId>{F2DE63D5-997A-4646-A377-4702673A728D}</a:tableStyleId>
              </a:tblPr>
              <a:tblGrid>
                <a:gridCol w="1257781">
                  <a:extLst>
                    <a:ext uri="{9D8B030D-6E8A-4147-A177-3AD203B41FA5}">
                      <a16:colId xmlns:a16="http://schemas.microsoft.com/office/drawing/2014/main" val="11783650"/>
                    </a:ext>
                  </a:extLst>
                </a:gridCol>
                <a:gridCol w="1547715">
                  <a:extLst>
                    <a:ext uri="{9D8B030D-6E8A-4147-A177-3AD203B41FA5}">
                      <a16:colId xmlns:a16="http://schemas.microsoft.com/office/drawing/2014/main" val="4218896279"/>
                    </a:ext>
                  </a:extLst>
                </a:gridCol>
                <a:gridCol w="1078860">
                  <a:extLst>
                    <a:ext uri="{9D8B030D-6E8A-4147-A177-3AD203B41FA5}">
                      <a16:colId xmlns:a16="http://schemas.microsoft.com/office/drawing/2014/main" val="4142763099"/>
                    </a:ext>
                  </a:extLst>
                </a:gridCol>
                <a:gridCol w="865823">
                  <a:extLst>
                    <a:ext uri="{9D8B030D-6E8A-4147-A177-3AD203B41FA5}">
                      <a16:colId xmlns:a16="http://schemas.microsoft.com/office/drawing/2014/main" val="949998972"/>
                    </a:ext>
                  </a:extLst>
                </a:gridCol>
                <a:gridCol w="1478994">
                  <a:extLst>
                    <a:ext uri="{9D8B030D-6E8A-4147-A177-3AD203B41FA5}">
                      <a16:colId xmlns:a16="http://schemas.microsoft.com/office/drawing/2014/main" val="415167139"/>
                    </a:ext>
                  </a:extLst>
                </a:gridCol>
              </a:tblGrid>
              <a:tr h="352614">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tc>
                  <a:txBody>
                    <a:bodyPr/>
                    <a:lstStyle/>
                    <a:p>
                      <a:r>
                        <a:rPr lang="nl-BE" noProof="0" dirty="0"/>
                        <a:t>Precisie</a:t>
                      </a:r>
                    </a:p>
                  </a:txBody>
                  <a:tcPr/>
                </a:tc>
                <a:extLst>
                  <a:ext uri="{0D108BD9-81ED-4DB2-BD59-A6C34878D82A}">
                    <a16:rowId xmlns:a16="http://schemas.microsoft.com/office/drawing/2014/main" val="1461623233"/>
                  </a:ext>
                </a:extLst>
              </a:tr>
              <a:tr h="357512">
                <a:tc>
                  <a:txBody>
                    <a:bodyPr/>
                    <a:lstStyle/>
                    <a:p>
                      <a:r>
                        <a:rPr lang="en-US" dirty="0"/>
                        <a:t>float</a:t>
                      </a:r>
                    </a:p>
                  </a:txBody>
                  <a:tcPr/>
                </a:tc>
                <a:tc>
                  <a:txBody>
                    <a:bodyPr/>
                    <a:lstStyle/>
                    <a:p>
                      <a:r>
                        <a:rPr lang="en-US" dirty="0"/>
                        <a:t>Single</a:t>
                      </a:r>
                    </a:p>
                  </a:txBody>
                  <a:tcPr/>
                </a:tc>
                <a:tc>
                  <a:txBody>
                    <a:bodyPr/>
                    <a:lstStyle/>
                    <a:p>
                      <a:pPr algn="ctr"/>
                      <a:r>
                        <a:rPr lang="en-US" dirty="0"/>
                        <a:t>F</a:t>
                      </a:r>
                    </a:p>
                  </a:txBody>
                  <a:tcPr/>
                </a:tc>
                <a:tc>
                  <a:txBody>
                    <a:bodyPr/>
                    <a:lstStyle/>
                    <a:p>
                      <a:pPr algn="ctr"/>
                      <a:r>
                        <a:rPr lang="en-US" dirty="0"/>
                        <a:t>32</a:t>
                      </a:r>
                    </a:p>
                  </a:txBody>
                  <a:tcPr/>
                </a:tc>
                <a:tc>
                  <a:txBody>
                    <a:bodyPr/>
                    <a:lstStyle/>
                    <a:p>
                      <a:r>
                        <a:rPr lang="en-US" dirty="0"/>
                        <a:t>6-9 </a:t>
                      </a:r>
                      <a:r>
                        <a:rPr lang="en-US" sz="1400" dirty="0"/>
                        <a:t>digits</a:t>
                      </a:r>
                    </a:p>
                  </a:txBody>
                  <a:tcPr/>
                </a:tc>
                <a:extLst>
                  <a:ext uri="{0D108BD9-81ED-4DB2-BD59-A6C34878D82A}">
                    <a16:rowId xmlns:a16="http://schemas.microsoft.com/office/drawing/2014/main" val="3900237627"/>
                  </a:ext>
                </a:extLst>
              </a:tr>
              <a:tr h="357512">
                <a:tc>
                  <a:txBody>
                    <a:bodyPr/>
                    <a:lstStyle/>
                    <a:p>
                      <a:r>
                        <a:rPr lang="en-US" dirty="0"/>
                        <a:t>double</a:t>
                      </a:r>
                    </a:p>
                  </a:txBody>
                  <a:tcPr/>
                </a:tc>
                <a:tc>
                  <a:txBody>
                    <a:bodyPr/>
                    <a:lstStyle/>
                    <a:p>
                      <a:r>
                        <a:rPr lang="en-US" dirty="0"/>
                        <a:t>Double</a:t>
                      </a:r>
                    </a:p>
                  </a:txBody>
                  <a:tcPr/>
                </a:tc>
                <a:tc>
                  <a:txBody>
                    <a:bodyPr/>
                    <a:lstStyle/>
                    <a:p>
                      <a:pPr algn="ctr"/>
                      <a:r>
                        <a:rPr lang="en-US" dirty="0"/>
                        <a:t>D</a:t>
                      </a:r>
                    </a:p>
                  </a:txBody>
                  <a:tcPr/>
                </a:tc>
                <a:tc>
                  <a:txBody>
                    <a:bodyPr/>
                    <a:lstStyle/>
                    <a:p>
                      <a:pPr algn="ctr"/>
                      <a:r>
                        <a:rPr lang="en-US" dirty="0"/>
                        <a:t>64</a:t>
                      </a:r>
                    </a:p>
                  </a:txBody>
                  <a:tcPr/>
                </a:tc>
                <a:tc>
                  <a:txBody>
                    <a:bodyPr/>
                    <a:lstStyle/>
                    <a:p>
                      <a:r>
                        <a:rPr lang="en-US" dirty="0"/>
                        <a:t>15-17 </a:t>
                      </a:r>
                      <a:r>
                        <a:rPr lang="en-US" sz="1400" dirty="0"/>
                        <a:t>digits</a:t>
                      </a:r>
                      <a:endParaRPr lang="en-US" dirty="0"/>
                    </a:p>
                  </a:txBody>
                  <a:tcPr/>
                </a:tc>
                <a:extLst>
                  <a:ext uri="{0D108BD9-81ED-4DB2-BD59-A6C34878D82A}">
                    <a16:rowId xmlns:a16="http://schemas.microsoft.com/office/drawing/2014/main" val="322834558"/>
                  </a:ext>
                </a:extLst>
              </a:tr>
              <a:tr h="352614">
                <a:tc>
                  <a:txBody>
                    <a:bodyPr/>
                    <a:lstStyle/>
                    <a:p>
                      <a:r>
                        <a:rPr lang="en-US" dirty="0"/>
                        <a:t>decimal</a:t>
                      </a:r>
                    </a:p>
                  </a:txBody>
                  <a:tcPr/>
                </a:tc>
                <a:tc>
                  <a:txBody>
                    <a:bodyPr/>
                    <a:lstStyle/>
                    <a:p>
                      <a:r>
                        <a:rPr lang="en-US" dirty="0"/>
                        <a:t>Decimal</a:t>
                      </a:r>
                    </a:p>
                  </a:txBody>
                  <a:tcPr/>
                </a:tc>
                <a:tc>
                  <a:txBody>
                    <a:bodyPr/>
                    <a:lstStyle/>
                    <a:p>
                      <a:pPr algn="ctr"/>
                      <a:r>
                        <a:rPr lang="en-US" dirty="0"/>
                        <a:t>M</a:t>
                      </a:r>
                    </a:p>
                  </a:txBody>
                  <a:tcPr/>
                </a:tc>
                <a:tc>
                  <a:txBody>
                    <a:bodyPr/>
                    <a:lstStyle/>
                    <a:p>
                      <a:pPr algn="ctr"/>
                      <a:r>
                        <a:rPr lang="en-US" dirty="0"/>
                        <a:t>128</a:t>
                      </a:r>
                    </a:p>
                  </a:txBody>
                  <a:tcPr/>
                </a:tc>
                <a:tc>
                  <a:txBody>
                    <a:bodyPr/>
                    <a:lstStyle/>
                    <a:p>
                      <a:r>
                        <a:rPr lang="en-US" dirty="0"/>
                        <a:t>28-29 </a:t>
                      </a:r>
                      <a:r>
                        <a:rPr lang="en-US" sz="1400" dirty="0"/>
                        <a:t>digits</a:t>
                      </a:r>
                    </a:p>
                  </a:txBody>
                  <a:tcPr/>
                </a:tc>
                <a:extLst>
                  <a:ext uri="{0D108BD9-81ED-4DB2-BD59-A6C34878D82A}">
                    <a16:rowId xmlns:a16="http://schemas.microsoft.com/office/drawing/2014/main" val="544520232"/>
                  </a:ext>
                </a:extLst>
              </a:tr>
            </a:tbl>
          </a:graphicData>
        </a:graphic>
      </p:graphicFrame>
      <p:sp>
        <p:nvSpPr>
          <p:cNvPr id="4" name="Tijdelijke aanduiding voor dianummer 3">
            <a:extLst>
              <a:ext uri="{FF2B5EF4-FFF2-40B4-BE49-F238E27FC236}">
                <a16:creationId xmlns:a16="http://schemas.microsoft.com/office/drawing/2014/main" id="{80EA70CD-70AA-41D2-B8E1-33F17290DC6B}"/>
              </a:ext>
            </a:extLst>
          </p:cNvPr>
          <p:cNvSpPr>
            <a:spLocks noGrp="1"/>
          </p:cNvSpPr>
          <p:nvPr>
            <p:ph type="sldNum" sz="quarter" idx="12"/>
          </p:nvPr>
        </p:nvSpPr>
        <p:spPr/>
        <p:txBody>
          <a:bodyPr/>
          <a:lstStyle/>
          <a:p>
            <a:fld id="{97BA5271-A444-4CCD-8D0C-6769CDD0D776}" type="slidenum">
              <a:rPr lang="en-US" smtClean="0"/>
              <a:t>37</a:t>
            </a:fld>
            <a:endParaRPr lang="en-US"/>
          </a:p>
        </p:txBody>
      </p:sp>
    </p:spTree>
    <p:extLst>
      <p:ext uri="{BB962C8B-B14F-4D97-AF65-F5344CB8AC3E}">
        <p14:creationId xmlns:p14="http://schemas.microsoft.com/office/powerpoint/2010/main" val="4164928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fade">
                                      <p:cBhvr>
                                        <p:cTn id="21" dur="500"/>
                                        <p:tgtEl>
                                          <p:spTgt spid="3">
                                            <p:txEl>
                                              <p:pRg st="7" end="7"/>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animEffect transition="in" filter="fade">
                                      <p:cBhvr>
                                        <p:cTn id="24" dur="500"/>
                                        <p:tgtEl>
                                          <p:spTgt spid="3">
                                            <p:txEl>
                                              <p:pRg st="8" end="8"/>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fade">
                                      <p:cBhvr>
                                        <p:cTn id="2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12A62-DC08-4024-BC3A-1589F0C59E72}"/>
              </a:ext>
            </a:extLst>
          </p:cNvPr>
          <p:cNvSpPr>
            <a:spLocks noGrp="1"/>
          </p:cNvSpPr>
          <p:nvPr>
            <p:ph type="title"/>
          </p:nvPr>
        </p:nvSpPr>
        <p:spPr>
          <a:xfrm>
            <a:off x="838200" y="365126"/>
            <a:ext cx="10515600" cy="660370"/>
          </a:xfrm>
        </p:spPr>
        <p:txBody>
          <a:bodyPr>
            <a:normAutofit fontScale="90000"/>
          </a:bodyPr>
          <a:lstStyle/>
          <a:p>
            <a:r>
              <a:rPr lang="nl-BE" dirty="0"/>
              <a:t>Werken met reële getallen</a:t>
            </a:r>
          </a:p>
        </p:txBody>
      </p:sp>
      <p:sp>
        <p:nvSpPr>
          <p:cNvPr id="3" name="Content Placeholder 2">
            <a:extLst>
              <a:ext uri="{FF2B5EF4-FFF2-40B4-BE49-F238E27FC236}">
                <a16:creationId xmlns:a16="http://schemas.microsoft.com/office/drawing/2014/main" id="{C435F3BB-05D7-41F1-A824-03DCB2E24A88}"/>
              </a:ext>
            </a:extLst>
          </p:cNvPr>
          <p:cNvSpPr>
            <a:spLocks noGrp="1"/>
          </p:cNvSpPr>
          <p:nvPr>
            <p:ph idx="1"/>
          </p:nvPr>
        </p:nvSpPr>
        <p:spPr>
          <a:xfrm>
            <a:off x="838200" y="1119500"/>
            <a:ext cx="10515600" cy="5057464"/>
          </a:xfrm>
        </p:spPr>
        <p:txBody>
          <a:bodyPr/>
          <a:lstStyle/>
          <a:p>
            <a:r>
              <a:rPr lang="en-US" dirty="0" err="1"/>
              <a:t>Declaratie</a:t>
            </a:r>
            <a:r>
              <a:rPr lang="en-US" dirty="0"/>
              <a:t>:</a:t>
            </a:r>
          </a:p>
          <a:p>
            <a:pPr lvl="1"/>
            <a:r>
              <a:rPr lang="nl-BE" dirty="0"/>
              <a:t>Alle declaraties met een punt worden automatisch omgezet naar een double:</a:t>
            </a:r>
          </a:p>
          <a:p>
            <a:pPr marL="1371600" lvl="3" indent="0">
              <a:buNone/>
            </a:pPr>
            <a:r>
              <a:rPr lang="nl-BE" dirty="0"/>
              <a:t>double x = 1.5; </a:t>
            </a:r>
          </a:p>
          <a:p>
            <a:pPr lvl="1"/>
            <a:r>
              <a:rPr lang="nl-BE" dirty="0"/>
              <a:t>Daarom moeten bij de declaratie van </a:t>
            </a:r>
            <a:r>
              <a:rPr lang="nl-BE" dirty="0" err="1"/>
              <a:t>float</a:t>
            </a:r>
            <a:r>
              <a:rPr lang="nl-BE" dirty="0"/>
              <a:t> en </a:t>
            </a:r>
            <a:r>
              <a:rPr lang="nl-BE" dirty="0" err="1"/>
              <a:t>decimal</a:t>
            </a:r>
            <a:r>
              <a:rPr lang="nl-BE" dirty="0"/>
              <a:t> de </a:t>
            </a:r>
            <a:r>
              <a:rPr lang="nl-BE" dirty="0" err="1"/>
              <a:t>suffixes</a:t>
            </a:r>
            <a:r>
              <a:rPr lang="nl-BE" dirty="0"/>
              <a:t> worden gebruikt:</a:t>
            </a:r>
          </a:p>
          <a:p>
            <a:pPr marL="1371600" lvl="3" indent="0">
              <a:buNone/>
            </a:pPr>
            <a:r>
              <a:rPr lang="nl-BE" dirty="0" err="1"/>
              <a:t>float</a:t>
            </a:r>
            <a:r>
              <a:rPr lang="nl-BE" dirty="0"/>
              <a:t> f = 1.5F;</a:t>
            </a:r>
          </a:p>
          <a:p>
            <a:pPr marL="1371600" lvl="3" indent="0">
              <a:buNone/>
            </a:pPr>
            <a:r>
              <a:rPr lang="nl-BE" dirty="0" err="1"/>
              <a:t>Decimal</a:t>
            </a:r>
            <a:r>
              <a:rPr lang="nl-BE" dirty="0"/>
              <a:t> = 1.5M;</a:t>
            </a:r>
          </a:p>
          <a:p>
            <a:pPr marL="1371600" lvl="3" indent="0">
              <a:buNone/>
            </a:pPr>
            <a:endParaRPr lang="nl-BE" dirty="0"/>
          </a:p>
          <a:p>
            <a:r>
              <a:rPr lang="nl-BE" dirty="0"/>
              <a:t>Conversies:</a:t>
            </a:r>
          </a:p>
          <a:p>
            <a:pPr lvl="1"/>
            <a:r>
              <a:rPr lang="nl-BE" dirty="0"/>
              <a:t>Impliciet tussen van </a:t>
            </a:r>
            <a:r>
              <a:rPr lang="nl-BE" dirty="0" err="1"/>
              <a:t>float</a:t>
            </a:r>
            <a:r>
              <a:rPr lang="nl-BE" dirty="0"/>
              <a:t> naar double</a:t>
            </a:r>
          </a:p>
          <a:p>
            <a:pPr lvl="1"/>
            <a:r>
              <a:rPr lang="nl-BE" dirty="0" err="1"/>
              <a:t>decimal</a:t>
            </a:r>
            <a:r>
              <a:rPr lang="nl-BE" dirty="0"/>
              <a:t> is steeds expliciet</a:t>
            </a:r>
          </a:p>
          <a:p>
            <a:pPr lvl="1"/>
            <a:r>
              <a:rPr lang="nl-BE" dirty="0"/>
              <a:t>Van int naar </a:t>
            </a:r>
            <a:r>
              <a:rPr lang="nl-BE" dirty="0" err="1"/>
              <a:t>float</a:t>
            </a:r>
            <a:r>
              <a:rPr lang="nl-BE" dirty="0"/>
              <a:t> en double kunnen er soms precisiefouten optreden</a:t>
            </a:r>
          </a:p>
          <a:p>
            <a:pPr lvl="1"/>
            <a:endParaRPr lang="nl-BE" dirty="0"/>
          </a:p>
        </p:txBody>
      </p:sp>
      <p:sp>
        <p:nvSpPr>
          <p:cNvPr id="4" name="Tijdelijke aanduiding voor dianummer 3">
            <a:extLst>
              <a:ext uri="{FF2B5EF4-FFF2-40B4-BE49-F238E27FC236}">
                <a16:creationId xmlns:a16="http://schemas.microsoft.com/office/drawing/2014/main" id="{23C725F1-2EE6-4950-B9DD-5A9F2DCE9E66}"/>
              </a:ext>
            </a:extLst>
          </p:cNvPr>
          <p:cNvSpPr>
            <a:spLocks noGrp="1"/>
          </p:cNvSpPr>
          <p:nvPr>
            <p:ph type="sldNum" sz="quarter" idx="12"/>
          </p:nvPr>
        </p:nvSpPr>
        <p:spPr/>
        <p:txBody>
          <a:bodyPr/>
          <a:lstStyle/>
          <a:p>
            <a:fld id="{97BA5271-A444-4CCD-8D0C-6769CDD0D776}" type="slidenum">
              <a:rPr lang="en-US" smtClean="0"/>
              <a:t>38</a:t>
            </a:fld>
            <a:endParaRPr lang="en-US"/>
          </a:p>
        </p:txBody>
      </p:sp>
    </p:spTree>
    <p:extLst>
      <p:ext uri="{BB962C8B-B14F-4D97-AF65-F5344CB8AC3E}">
        <p14:creationId xmlns:p14="http://schemas.microsoft.com/office/powerpoint/2010/main" val="2174813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B7825-27D1-4370-885D-58A9CB6FBC4C}"/>
              </a:ext>
            </a:extLst>
          </p:cNvPr>
          <p:cNvSpPr>
            <a:spLocks noGrp="1"/>
          </p:cNvSpPr>
          <p:nvPr>
            <p:ph type="title"/>
          </p:nvPr>
        </p:nvSpPr>
        <p:spPr/>
        <p:txBody>
          <a:bodyPr/>
          <a:lstStyle/>
          <a:p>
            <a:r>
              <a:rPr lang="nl-BE" dirty="0"/>
              <a:t>Specifieke waarden bij reële getallen </a:t>
            </a:r>
          </a:p>
        </p:txBody>
      </p:sp>
      <p:sp>
        <p:nvSpPr>
          <p:cNvPr id="3" name="Content Placeholder 2">
            <a:extLst>
              <a:ext uri="{FF2B5EF4-FFF2-40B4-BE49-F238E27FC236}">
                <a16:creationId xmlns:a16="http://schemas.microsoft.com/office/drawing/2014/main" id="{C6E5E10D-7D91-41BA-93BD-C8E96246CD04}"/>
              </a:ext>
            </a:extLst>
          </p:cNvPr>
          <p:cNvSpPr>
            <a:spLocks noGrp="1"/>
          </p:cNvSpPr>
          <p:nvPr>
            <p:ph idx="1"/>
          </p:nvPr>
        </p:nvSpPr>
        <p:spPr>
          <a:xfrm>
            <a:off x="838200" y="1690688"/>
            <a:ext cx="10515600" cy="4486275"/>
          </a:xfrm>
        </p:spPr>
        <p:txBody>
          <a:bodyPr/>
          <a:lstStyle/>
          <a:p>
            <a:r>
              <a:rPr lang="en-US" dirty="0" err="1"/>
              <a:t>NaN</a:t>
            </a:r>
            <a:r>
              <a:rPr lang="en-US" dirty="0"/>
              <a:t> (Not a Number)</a:t>
            </a:r>
          </a:p>
          <a:p>
            <a:pPr lvl="1"/>
            <a:r>
              <a:rPr lang="en-US" dirty="0" err="1"/>
              <a:t>Vb</a:t>
            </a:r>
            <a:r>
              <a:rPr lang="en-US" dirty="0"/>
              <a:t>: </a:t>
            </a:r>
            <a:r>
              <a:rPr lang="en-US" dirty="0" err="1"/>
              <a:t>bij</a:t>
            </a:r>
            <a:r>
              <a:rPr lang="en-US" dirty="0"/>
              <a:t> </a:t>
            </a:r>
            <a:r>
              <a:rPr lang="en-US" dirty="0" err="1"/>
              <a:t>deling</a:t>
            </a:r>
            <a:r>
              <a:rPr lang="en-US" dirty="0"/>
              <a:t> van 0 door 0</a:t>
            </a:r>
          </a:p>
          <a:p>
            <a:pPr lvl="1"/>
            <a:r>
              <a:rPr lang="en-US" dirty="0" err="1"/>
              <a:t>Opgepast</a:t>
            </a:r>
            <a:r>
              <a:rPr lang="en-US" dirty="0"/>
              <a:t> </a:t>
            </a:r>
            <a:r>
              <a:rPr lang="en-US" dirty="0" err="1"/>
              <a:t>NaN</a:t>
            </a:r>
            <a:r>
              <a:rPr lang="en-US" dirty="0"/>
              <a:t> </a:t>
            </a:r>
            <a:r>
              <a:rPr lang="en-US" dirty="0">
                <a:sym typeface="Symbol" panose="05050102010706020507" pitchFamily="18" charset="2"/>
              </a:rPr>
              <a:t> </a:t>
            </a:r>
            <a:r>
              <a:rPr lang="en-US" dirty="0" err="1">
                <a:sym typeface="Symbol" panose="05050102010706020507" pitchFamily="18" charset="2"/>
              </a:rPr>
              <a:t>NaN</a:t>
            </a:r>
            <a:r>
              <a:rPr lang="en-US" dirty="0">
                <a:sym typeface="Symbol" panose="05050102010706020507" pitchFamily="18" charset="2"/>
              </a:rPr>
              <a:t> !</a:t>
            </a:r>
          </a:p>
          <a:p>
            <a:pPr marL="0" indent="0">
              <a:buNone/>
            </a:pPr>
            <a:r>
              <a:rPr lang="en-US" sz="105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double</a:t>
            </a:r>
            <a:r>
              <a:rPr lang="en-US" sz="1100" dirty="0">
                <a:solidFill>
                  <a:srgbClr val="000000"/>
                </a:solidFill>
                <a:latin typeface="Consolas" panose="020B0609020204030204" pitchFamily="49" charset="0"/>
              </a:rPr>
              <a:t> d = 0.0 / 0.0;</a:t>
            </a:r>
          </a:p>
          <a:p>
            <a:pPr marL="0" indent="0">
              <a:buNone/>
            </a:pPr>
            <a:r>
              <a:rPr lang="fr-FR" sz="1100" dirty="0">
                <a:solidFill>
                  <a:srgbClr val="000000"/>
                </a:solidFill>
                <a:latin typeface="Consolas" panose="020B0609020204030204" pitchFamily="49" charset="0"/>
              </a:rPr>
              <a:t>      	</a:t>
            </a:r>
            <a:r>
              <a:rPr lang="fr-FR" sz="1100" dirty="0" err="1">
                <a:solidFill>
                  <a:srgbClr val="000000"/>
                </a:solidFill>
                <a:latin typeface="Consolas" panose="020B0609020204030204" pitchFamily="49" charset="0"/>
              </a:rPr>
              <a:t>Console.WriteLine</a:t>
            </a:r>
            <a:r>
              <a:rPr lang="fr-FR" sz="1100" dirty="0">
                <a:solidFill>
                  <a:srgbClr val="000000"/>
                </a:solidFill>
                <a:latin typeface="Consolas" panose="020B0609020204030204" pitchFamily="49" charset="0"/>
              </a:rPr>
              <a:t>(</a:t>
            </a:r>
            <a:r>
              <a:rPr lang="fr-FR" sz="1100" dirty="0">
                <a:solidFill>
                  <a:srgbClr val="A31515"/>
                </a:solidFill>
                <a:latin typeface="Consolas" panose="020B0609020204030204" pitchFamily="49" charset="0"/>
              </a:rPr>
              <a:t>"d == NaN ?"</a:t>
            </a:r>
            <a:r>
              <a:rPr lang="fr-FR" sz="1100" dirty="0">
                <a:solidFill>
                  <a:srgbClr val="000000"/>
                </a:solidFill>
                <a:latin typeface="Consolas" panose="020B0609020204030204" pitchFamily="49" charset="0"/>
              </a:rPr>
              <a:t> + (d==</a:t>
            </a:r>
            <a:r>
              <a:rPr lang="fr-FR" sz="1100" dirty="0" err="1">
                <a:solidFill>
                  <a:srgbClr val="0000FF"/>
                </a:solidFill>
                <a:latin typeface="Consolas" panose="020B0609020204030204" pitchFamily="49" charset="0"/>
              </a:rPr>
              <a:t>double</a:t>
            </a:r>
            <a:r>
              <a:rPr lang="fr-FR" sz="1100" dirty="0" err="1">
                <a:solidFill>
                  <a:srgbClr val="000000"/>
                </a:solidFill>
                <a:latin typeface="Consolas" panose="020B0609020204030204" pitchFamily="49" charset="0"/>
              </a:rPr>
              <a:t>.NaN</a:t>
            </a:r>
            <a:r>
              <a:rPr lang="fr-FR" sz="1100" dirty="0">
                <a:solidFill>
                  <a:srgbClr val="000000"/>
                </a:solidFill>
                <a:latin typeface="Consolas" panose="020B0609020204030204" pitchFamily="49" charset="0"/>
              </a:rPr>
              <a:t>)); 	</a:t>
            </a:r>
            <a:r>
              <a:rPr lang="fr-FR" sz="1600" dirty="0">
                <a:solidFill>
                  <a:srgbClr val="000000"/>
                </a:solidFill>
              </a:rPr>
              <a:t>=&gt; False</a:t>
            </a:r>
            <a:endParaRPr lang="fr-FR" sz="1100" dirty="0">
              <a:solidFill>
                <a:srgbClr val="000000"/>
              </a:solidFill>
            </a:endParaRPr>
          </a:p>
          <a:p>
            <a:pPr marL="0" indent="0">
              <a:buNone/>
            </a:pP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Console.WriteLine</a:t>
            </a:r>
            <a:r>
              <a:rPr lang="en-US" sz="1100" dirty="0">
                <a:solidFill>
                  <a:srgbClr val="000000"/>
                </a:solidFill>
                <a:latin typeface="Consolas" panose="020B0609020204030204" pitchFamily="49" charset="0"/>
              </a:rPr>
              <a:t>(</a:t>
            </a:r>
            <a:r>
              <a:rPr lang="en-US" sz="1100" dirty="0">
                <a:solidFill>
                  <a:srgbClr val="A31515"/>
                </a:solidFill>
                <a:latin typeface="Consolas" panose="020B0609020204030204" pitchFamily="49" charset="0"/>
              </a:rPr>
              <a:t>"d is </a:t>
            </a:r>
            <a:r>
              <a:rPr lang="en-US" sz="1100" dirty="0" err="1">
                <a:solidFill>
                  <a:srgbClr val="A31515"/>
                </a:solidFill>
                <a:latin typeface="Consolas" panose="020B0609020204030204" pitchFamily="49" charset="0"/>
              </a:rPr>
              <a:t>NaN</a:t>
            </a:r>
            <a:r>
              <a:rPr lang="en-US" sz="1100" dirty="0">
                <a:solidFill>
                  <a:srgbClr val="A31515"/>
                </a:solidFill>
                <a:latin typeface="Consolas" panose="020B0609020204030204" pitchFamily="49" charset="0"/>
              </a:rPr>
              <a:t> ?"</a:t>
            </a:r>
            <a:r>
              <a:rPr lang="en-US" sz="1100" dirty="0">
                <a:solidFill>
                  <a:srgbClr val="000000"/>
                </a:solidFill>
                <a:latin typeface="Consolas" panose="020B0609020204030204" pitchFamily="49" charset="0"/>
              </a:rPr>
              <a:t> + (</a:t>
            </a:r>
            <a:r>
              <a:rPr lang="en-US" sz="1100" dirty="0" err="1">
                <a:solidFill>
                  <a:srgbClr val="0000FF"/>
                </a:solidFill>
                <a:latin typeface="Consolas" panose="020B0609020204030204" pitchFamily="49" charset="0"/>
              </a:rPr>
              <a:t>double</a:t>
            </a:r>
            <a:r>
              <a:rPr lang="en-US" sz="1100" dirty="0" err="1">
                <a:solidFill>
                  <a:srgbClr val="000000"/>
                </a:solidFill>
                <a:latin typeface="Consolas" panose="020B0609020204030204" pitchFamily="49" charset="0"/>
              </a:rPr>
              <a:t>.IsNaN</a:t>
            </a:r>
            <a:r>
              <a:rPr lang="en-US" sz="1100" dirty="0">
                <a:solidFill>
                  <a:srgbClr val="000000"/>
                </a:solidFill>
                <a:latin typeface="Consolas" panose="020B0609020204030204" pitchFamily="49" charset="0"/>
              </a:rPr>
              <a:t>(d)));	</a:t>
            </a:r>
            <a:r>
              <a:rPr lang="en-US" sz="1600" dirty="0">
                <a:solidFill>
                  <a:srgbClr val="000000"/>
                </a:solidFill>
              </a:rPr>
              <a:t>=&gt; True</a:t>
            </a:r>
            <a:endParaRPr lang="en-US" dirty="0">
              <a:sym typeface="Symbol" panose="05050102010706020507" pitchFamily="18" charset="2"/>
            </a:endParaRPr>
          </a:p>
          <a:p>
            <a:r>
              <a:rPr lang="en-US" dirty="0">
                <a:sym typeface="Symbol" panose="05050102010706020507" pitchFamily="18" charset="2"/>
              </a:rPr>
              <a:t>Infinity</a:t>
            </a:r>
          </a:p>
          <a:p>
            <a:pPr lvl="1"/>
            <a:r>
              <a:rPr lang="en-US" dirty="0" err="1">
                <a:sym typeface="Symbol" panose="05050102010706020507" pitchFamily="18" charset="2"/>
              </a:rPr>
              <a:t>Negatief</a:t>
            </a:r>
            <a:r>
              <a:rPr lang="en-US" dirty="0">
                <a:sym typeface="Symbol" panose="05050102010706020507" pitchFamily="18" charset="2"/>
              </a:rPr>
              <a:t> </a:t>
            </a:r>
            <a:r>
              <a:rPr lang="en-US" dirty="0" err="1">
                <a:sym typeface="Symbol" panose="05050102010706020507" pitchFamily="18" charset="2"/>
              </a:rPr>
              <a:t>en</a:t>
            </a:r>
            <a:r>
              <a:rPr lang="en-US" dirty="0">
                <a:sym typeface="Symbol" panose="05050102010706020507" pitchFamily="18" charset="2"/>
              </a:rPr>
              <a:t> </a:t>
            </a:r>
            <a:r>
              <a:rPr lang="en-US" dirty="0" err="1">
                <a:sym typeface="Symbol" panose="05050102010706020507" pitchFamily="18" charset="2"/>
              </a:rPr>
              <a:t>positief</a:t>
            </a:r>
            <a:r>
              <a:rPr lang="en-US" dirty="0">
                <a:sym typeface="Symbol" panose="05050102010706020507" pitchFamily="18" charset="2"/>
              </a:rPr>
              <a:t>:</a:t>
            </a:r>
          </a:p>
          <a:p>
            <a:pPr marL="1371600" lvl="3" indent="0">
              <a:buNone/>
            </a:pPr>
            <a:r>
              <a:rPr lang="en-US" sz="1600" dirty="0" err="1">
                <a:sym typeface="Symbol" panose="05050102010706020507" pitchFamily="18" charset="2"/>
              </a:rPr>
              <a:t>Console.WriteLine</a:t>
            </a:r>
            <a:r>
              <a:rPr lang="en-US" sz="1600" dirty="0">
                <a:sym typeface="Symbol" panose="05050102010706020507" pitchFamily="18" charset="2"/>
              </a:rPr>
              <a:t>(1.0 / 0.0);		</a:t>
            </a:r>
            <a:r>
              <a:rPr lang="en-US" b="1" dirty="0">
                <a:sym typeface="Symbol" panose="05050102010706020507" pitchFamily="18" charset="2"/>
              </a:rPr>
              <a:t>=&gt; </a:t>
            </a:r>
            <a:endParaRPr lang="en-US" sz="1600" b="1" dirty="0">
              <a:sym typeface="Symbol" panose="05050102010706020507" pitchFamily="18" charset="2"/>
            </a:endParaRPr>
          </a:p>
          <a:p>
            <a:pPr marL="1371600" lvl="3" indent="0">
              <a:buNone/>
            </a:pPr>
            <a:r>
              <a:rPr lang="en-US" sz="1600" dirty="0" err="1">
                <a:sym typeface="Symbol" panose="05050102010706020507" pitchFamily="18" charset="2"/>
              </a:rPr>
              <a:t>Console.WriteLine</a:t>
            </a:r>
            <a:r>
              <a:rPr lang="en-US" sz="1600" dirty="0">
                <a:sym typeface="Symbol" panose="05050102010706020507" pitchFamily="18" charset="2"/>
              </a:rPr>
              <a:t>(-1.0 / 0.0);</a:t>
            </a:r>
            <a:r>
              <a:rPr lang="en-US" dirty="0">
                <a:sym typeface="Symbol" panose="05050102010706020507" pitchFamily="18" charset="2"/>
              </a:rPr>
              <a:t>		</a:t>
            </a:r>
            <a:r>
              <a:rPr lang="en-US" sz="2000" b="1" dirty="0">
                <a:sym typeface="Symbol" panose="05050102010706020507" pitchFamily="18" charset="2"/>
              </a:rPr>
              <a:t>=&gt; - </a:t>
            </a:r>
          </a:p>
          <a:p>
            <a:pPr lvl="1"/>
            <a:endParaRPr lang="en-US" dirty="0"/>
          </a:p>
        </p:txBody>
      </p:sp>
      <p:sp>
        <p:nvSpPr>
          <p:cNvPr id="4" name="Tijdelijke aanduiding voor dianummer 3">
            <a:extLst>
              <a:ext uri="{FF2B5EF4-FFF2-40B4-BE49-F238E27FC236}">
                <a16:creationId xmlns:a16="http://schemas.microsoft.com/office/drawing/2014/main" id="{5828A1F6-0485-45C0-989A-D5D5419C7CCB}"/>
              </a:ext>
            </a:extLst>
          </p:cNvPr>
          <p:cNvSpPr>
            <a:spLocks noGrp="1"/>
          </p:cNvSpPr>
          <p:nvPr>
            <p:ph type="sldNum" sz="quarter" idx="12"/>
          </p:nvPr>
        </p:nvSpPr>
        <p:spPr/>
        <p:txBody>
          <a:bodyPr/>
          <a:lstStyle/>
          <a:p>
            <a:fld id="{97BA5271-A444-4CCD-8D0C-6769CDD0D776}" type="slidenum">
              <a:rPr lang="en-US" smtClean="0"/>
              <a:t>39</a:t>
            </a:fld>
            <a:endParaRPr lang="en-US"/>
          </a:p>
        </p:txBody>
      </p:sp>
    </p:spTree>
    <p:extLst>
      <p:ext uri="{BB962C8B-B14F-4D97-AF65-F5344CB8AC3E}">
        <p14:creationId xmlns:p14="http://schemas.microsoft.com/office/powerpoint/2010/main" val="1696256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D9779-4177-419E-BFCD-16063D2F5B7B}"/>
              </a:ext>
            </a:extLst>
          </p:cNvPr>
          <p:cNvSpPr>
            <a:spLocks noGrp="1"/>
          </p:cNvSpPr>
          <p:nvPr>
            <p:ph type="title"/>
          </p:nvPr>
        </p:nvSpPr>
        <p:spPr>
          <a:xfrm>
            <a:off x="838200" y="288324"/>
            <a:ext cx="10515600" cy="741406"/>
          </a:xfrm>
        </p:spPr>
        <p:txBody>
          <a:bodyPr>
            <a:normAutofit/>
          </a:bodyPr>
          <a:lstStyle/>
          <a:p>
            <a:r>
              <a:rPr lang="nl-BE" dirty="0"/>
              <a:t>Programmatie</a:t>
            </a:r>
          </a:p>
        </p:txBody>
      </p:sp>
      <p:sp>
        <p:nvSpPr>
          <p:cNvPr id="3" name="Content Placeholder 2">
            <a:extLst>
              <a:ext uri="{FF2B5EF4-FFF2-40B4-BE49-F238E27FC236}">
                <a16:creationId xmlns:a16="http://schemas.microsoft.com/office/drawing/2014/main" id="{051604C4-D021-4215-8C26-14AD1CE4F708}"/>
              </a:ext>
            </a:extLst>
          </p:cNvPr>
          <p:cNvSpPr>
            <a:spLocks noGrp="1"/>
          </p:cNvSpPr>
          <p:nvPr>
            <p:ph idx="1"/>
          </p:nvPr>
        </p:nvSpPr>
        <p:spPr>
          <a:xfrm>
            <a:off x="818712" y="1812324"/>
            <a:ext cx="10554574" cy="4489621"/>
          </a:xfrm>
        </p:spPr>
        <p:txBody>
          <a:bodyPr/>
          <a:lstStyle/>
          <a:p>
            <a:pPr marL="0" indent="0">
              <a:buNone/>
            </a:pPr>
            <a:r>
              <a:rPr lang="nl-BE" dirty="0"/>
              <a:t>Welke stappen volgen we bij het ontwerp van een programma?</a:t>
            </a:r>
          </a:p>
          <a:p>
            <a:pPr marL="0" indent="0">
              <a:buNone/>
            </a:pPr>
            <a:endParaRPr lang="nl-BE" dirty="0"/>
          </a:p>
          <a:p>
            <a:pPr lvl="1">
              <a:lnSpc>
                <a:spcPct val="150000"/>
              </a:lnSpc>
            </a:pPr>
            <a:r>
              <a:rPr lang="nl-BE" dirty="0"/>
              <a:t>Een goede beschrijving van het probleem</a:t>
            </a:r>
          </a:p>
          <a:p>
            <a:pPr lvl="1">
              <a:lnSpc>
                <a:spcPct val="150000"/>
              </a:lnSpc>
            </a:pPr>
            <a:r>
              <a:rPr lang="nl-BE" dirty="0"/>
              <a:t>Data? Inkomende – Uitgaande</a:t>
            </a:r>
          </a:p>
          <a:p>
            <a:pPr lvl="1">
              <a:lnSpc>
                <a:spcPct val="150000"/>
              </a:lnSpc>
            </a:pPr>
            <a:r>
              <a:rPr lang="nl-BE" dirty="0"/>
              <a:t>Fun: het ontwerp van de code.</a:t>
            </a:r>
          </a:p>
          <a:p>
            <a:pPr lvl="1">
              <a:lnSpc>
                <a:spcPct val="150000"/>
              </a:lnSpc>
            </a:pPr>
            <a:r>
              <a:rPr lang="nl-BE" dirty="0"/>
              <a:t>Bewijs leveren dat je programma werkt! =&gt; </a:t>
            </a:r>
            <a:r>
              <a:rPr lang="nl-BE" dirty="0" err="1"/>
              <a:t>Testing</a:t>
            </a:r>
            <a:r>
              <a:rPr lang="nl-BE" dirty="0"/>
              <a:t>!</a:t>
            </a:r>
          </a:p>
        </p:txBody>
      </p:sp>
      <p:sp>
        <p:nvSpPr>
          <p:cNvPr id="4" name="Tijdelijke aanduiding voor dianummer 3">
            <a:extLst>
              <a:ext uri="{FF2B5EF4-FFF2-40B4-BE49-F238E27FC236}">
                <a16:creationId xmlns:a16="http://schemas.microsoft.com/office/drawing/2014/main" id="{F4D974F6-0FB0-4BEE-B28F-430512BD79CA}"/>
              </a:ext>
            </a:extLst>
          </p:cNvPr>
          <p:cNvSpPr>
            <a:spLocks noGrp="1"/>
          </p:cNvSpPr>
          <p:nvPr>
            <p:ph type="sldNum" sz="quarter" idx="12"/>
          </p:nvPr>
        </p:nvSpPr>
        <p:spPr/>
        <p:txBody>
          <a:bodyPr/>
          <a:lstStyle/>
          <a:p>
            <a:fld id="{97BA5271-A444-4CCD-8D0C-6769CDD0D776}" type="slidenum">
              <a:rPr lang="en-US" smtClean="0"/>
              <a:t>4</a:t>
            </a:fld>
            <a:endParaRPr lang="en-US"/>
          </a:p>
        </p:txBody>
      </p:sp>
      <mc:AlternateContent xmlns:mc="http://schemas.openxmlformats.org/markup-compatibility/2006" xmlns:p14="http://schemas.microsoft.com/office/powerpoint/2010/main">
        <mc:Choice Requires="p14">
          <p:contentPart p14:bwMode="auto" r:id="rId2">
            <p14:nvContentPartPr>
              <p14:cNvPr id="5" name="Inkt 4">
                <a:extLst>
                  <a:ext uri="{FF2B5EF4-FFF2-40B4-BE49-F238E27FC236}">
                    <a16:creationId xmlns:a16="http://schemas.microsoft.com/office/drawing/2014/main" id="{3B2AAE92-E762-4064-A197-81EE9D80BACA}"/>
                  </a:ext>
                </a:extLst>
              </p14:cNvPr>
              <p14:cNvContentPartPr/>
              <p14:nvPr/>
            </p14:nvContentPartPr>
            <p14:xfrm>
              <a:off x="6043937" y="3903326"/>
              <a:ext cx="9000" cy="20880"/>
            </p14:xfrm>
          </p:contentPart>
        </mc:Choice>
        <mc:Fallback xmlns="">
          <p:pic>
            <p:nvPicPr>
              <p:cNvPr id="5" name="Inkt 4">
                <a:extLst>
                  <a:ext uri="{FF2B5EF4-FFF2-40B4-BE49-F238E27FC236}">
                    <a16:creationId xmlns:a16="http://schemas.microsoft.com/office/drawing/2014/main" id="{3B2AAE92-E762-4064-A197-81EE9D80BACA}"/>
                  </a:ext>
                </a:extLst>
              </p:cNvPr>
              <p:cNvPicPr/>
              <p:nvPr/>
            </p:nvPicPr>
            <p:blipFill>
              <a:blip r:embed="rId3"/>
              <a:stretch>
                <a:fillRect/>
              </a:stretch>
            </p:blipFill>
            <p:spPr>
              <a:xfrm>
                <a:off x="6035297" y="3894326"/>
                <a:ext cx="26640" cy="38520"/>
              </a:xfrm>
              <a:prstGeom prst="rect">
                <a:avLst/>
              </a:prstGeom>
            </p:spPr>
          </p:pic>
        </mc:Fallback>
      </mc:AlternateContent>
    </p:spTree>
    <p:extLst>
      <p:ext uri="{BB962C8B-B14F-4D97-AF65-F5344CB8AC3E}">
        <p14:creationId xmlns:p14="http://schemas.microsoft.com/office/powerpoint/2010/main" val="364875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E939F-9A3C-474B-9B26-63CA5F44DADD}"/>
              </a:ext>
            </a:extLst>
          </p:cNvPr>
          <p:cNvSpPr>
            <a:spLocks noGrp="1"/>
          </p:cNvSpPr>
          <p:nvPr>
            <p:ph type="title"/>
          </p:nvPr>
        </p:nvSpPr>
        <p:spPr>
          <a:xfrm>
            <a:off x="838200" y="365126"/>
            <a:ext cx="10515600" cy="694554"/>
          </a:xfrm>
        </p:spPr>
        <p:txBody>
          <a:bodyPr>
            <a:normAutofit fontScale="90000"/>
          </a:bodyPr>
          <a:lstStyle/>
          <a:p>
            <a:r>
              <a:rPr lang="en-US" dirty="0"/>
              <a:t>Boolean</a:t>
            </a:r>
          </a:p>
        </p:txBody>
      </p:sp>
      <p:sp>
        <p:nvSpPr>
          <p:cNvPr id="3" name="Content Placeholder 2">
            <a:extLst>
              <a:ext uri="{FF2B5EF4-FFF2-40B4-BE49-F238E27FC236}">
                <a16:creationId xmlns:a16="http://schemas.microsoft.com/office/drawing/2014/main" id="{4FE2A00C-C323-44F4-A15D-4EC92046B405}"/>
              </a:ext>
            </a:extLst>
          </p:cNvPr>
          <p:cNvSpPr>
            <a:spLocks noGrp="1"/>
          </p:cNvSpPr>
          <p:nvPr>
            <p:ph idx="1"/>
          </p:nvPr>
        </p:nvSpPr>
        <p:spPr>
          <a:xfrm>
            <a:off x="838200" y="1196411"/>
            <a:ext cx="10515600" cy="4980552"/>
          </a:xfrm>
        </p:spPr>
        <p:txBody>
          <a:bodyPr/>
          <a:lstStyle/>
          <a:p>
            <a:r>
              <a:rPr lang="nl-BE" dirty="0"/>
              <a:t>Test op ‘</a:t>
            </a:r>
            <a:r>
              <a:rPr lang="nl-BE" dirty="0" err="1"/>
              <a:t>true</a:t>
            </a:r>
            <a:r>
              <a:rPr lang="nl-BE" dirty="0"/>
              <a:t>’ en ‘</a:t>
            </a:r>
            <a:r>
              <a:rPr lang="nl-BE" dirty="0" err="1"/>
              <a:t>false</a:t>
            </a:r>
            <a:r>
              <a:rPr lang="nl-BE" dirty="0"/>
              <a:t>’</a:t>
            </a:r>
          </a:p>
          <a:p>
            <a:pPr lvl="1"/>
            <a:r>
              <a:rPr lang="nl-BE" dirty="0"/>
              <a:t>Value types worden beoordeeld op de inhoud</a:t>
            </a:r>
          </a:p>
          <a:p>
            <a:pPr lvl="1"/>
            <a:r>
              <a:rPr lang="nl-BE" dirty="0"/>
              <a:t>Reference types worden standaard beoordeeld op hun reference en niet op de inhoud! </a:t>
            </a:r>
            <a:r>
              <a:rPr lang="nl-BE" sz="1800" dirty="0"/>
              <a:t>(Dit kan enkel met ‘operator </a:t>
            </a:r>
            <a:r>
              <a:rPr lang="en-US" sz="1800" dirty="0"/>
              <a:t>overloading’</a:t>
            </a:r>
            <a:r>
              <a:rPr lang="nl-BE" sz="1800" dirty="0"/>
              <a:t> waar we later op terugkomen)</a:t>
            </a:r>
          </a:p>
          <a:p>
            <a:pPr lvl="1"/>
            <a:endParaRPr lang="nl-BE" sz="1800" dirty="0"/>
          </a:p>
          <a:p>
            <a:r>
              <a:rPr lang="nl-BE" dirty="0"/>
              <a:t>Testen op gelijkheid met ==, !=, &lt;, &gt;, &gt;=, &lt;=</a:t>
            </a:r>
          </a:p>
          <a:p>
            <a:pPr lvl="2"/>
            <a:r>
              <a:rPr lang="nl-BE" dirty="0"/>
              <a:t>Opgepast met reële getallen te vergelijken. Deze kunnen afrondingsfouten bevatten</a:t>
            </a:r>
          </a:p>
          <a:p>
            <a:pPr lvl="2"/>
            <a:endParaRPr lang="nl-BE" dirty="0"/>
          </a:p>
          <a:p>
            <a:r>
              <a:rPr lang="nl-BE" dirty="0"/>
              <a:t>Conditionele operatoren : &amp;&amp; (AND) en || (OR)</a:t>
            </a:r>
          </a:p>
          <a:p>
            <a:pPr lvl="2"/>
            <a:r>
              <a:rPr lang="nl-BE" dirty="0"/>
              <a:t>&amp;&amp; en || zijn short-circuit, &amp; en | niet. Daarom gebruiken we altijd &amp;&amp; en || !</a:t>
            </a:r>
          </a:p>
          <a:p>
            <a:endParaRPr lang="nl-BE" dirty="0"/>
          </a:p>
        </p:txBody>
      </p:sp>
      <p:sp>
        <p:nvSpPr>
          <p:cNvPr id="4" name="Tijdelijke aanduiding voor dianummer 3">
            <a:extLst>
              <a:ext uri="{FF2B5EF4-FFF2-40B4-BE49-F238E27FC236}">
                <a16:creationId xmlns:a16="http://schemas.microsoft.com/office/drawing/2014/main" id="{AD1BE1C2-EF98-4F81-B492-C4768F9BDA4D}"/>
              </a:ext>
            </a:extLst>
          </p:cNvPr>
          <p:cNvSpPr>
            <a:spLocks noGrp="1"/>
          </p:cNvSpPr>
          <p:nvPr>
            <p:ph type="sldNum" sz="quarter" idx="12"/>
          </p:nvPr>
        </p:nvSpPr>
        <p:spPr/>
        <p:txBody>
          <a:bodyPr/>
          <a:lstStyle/>
          <a:p>
            <a:fld id="{97BA5271-A444-4CCD-8D0C-6769CDD0D776}" type="slidenum">
              <a:rPr lang="en-US" smtClean="0"/>
              <a:t>40</a:t>
            </a:fld>
            <a:endParaRPr lang="en-US"/>
          </a:p>
        </p:txBody>
      </p:sp>
    </p:spTree>
    <p:extLst>
      <p:ext uri="{BB962C8B-B14F-4D97-AF65-F5344CB8AC3E}">
        <p14:creationId xmlns:p14="http://schemas.microsoft.com/office/powerpoint/2010/main" val="193614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025136"/>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420583"/>
            <a:ext cx="9013052" cy="4213481"/>
          </a:xfrm>
        </p:spPr>
        <p:txBody>
          <a:bodyPr>
            <a:normAutofit/>
          </a:bodyPr>
          <a:lstStyle/>
          <a:p>
            <a:pPr lvl="1"/>
            <a:r>
              <a:rPr lang="nl-BE" dirty="0"/>
              <a:t>Creëer een console applicatie</a:t>
            </a:r>
          </a:p>
          <a:p>
            <a:pPr lvl="1"/>
            <a:r>
              <a:rPr lang="nl-BE" dirty="0"/>
              <a:t>Maak een variabele van het type </a:t>
            </a:r>
            <a:r>
              <a:rPr lang="nl-BE" dirty="0" err="1"/>
              <a:t>float</a:t>
            </a:r>
            <a:r>
              <a:rPr lang="nl-BE" dirty="0"/>
              <a:t> en ken die de waarde van 3.14 toe en druk de waarde af.</a:t>
            </a:r>
          </a:p>
          <a:p>
            <a:pPr lvl="1"/>
            <a:r>
              <a:rPr lang="nl-BE" dirty="0"/>
              <a:t>Maak een </a:t>
            </a:r>
            <a:r>
              <a:rPr lang="nl-BE" dirty="0" err="1"/>
              <a:t>decimal</a:t>
            </a:r>
            <a:r>
              <a:rPr lang="nl-BE" dirty="0"/>
              <a:t> met de waarde 2500.25 en druk die af</a:t>
            </a:r>
          </a:p>
          <a:p>
            <a:pPr lvl="1"/>
            <a:r>
              <a:rPr lang="nl-BE" dirty="0"/>
              <a:t>Maak een variabele van het type int met de naam </a:t>
            </a:r>
            <a:r>
              <a:rPr lang="nl-BE" dirty="0" err="1"/>
              <a:t>maxInt</a:t>
            </a:r>
            <a:r>
              <a:rPr lang="nl-BE" dirty="0"/>
              <a:t> en ken het grootste getal toe dat een int kan bevatten.</a:t>
            </a:r>
          </a:p>
          <a:p>
            <a:pPr lvl="1"/>
            <a:r>
              <a:rPr lang="nl-BE" dirty="0"/>
              <a:t>Druk dat getal af.</a:t>
            </a:r>
          </a:p>
          <a:p>
            <a:pPr lvl="1"/>
            <a:r>
              <a:rPr lang="nl-BE" dirty="0"/>
              <a:t>Tel 1 op bij de variabele </a:t>
            </a:r>
            <a:r>
              <a:rPr lang="nl-BE" dirty="0" err="1"/>
              <a:t>maxInt</a:t>
            </a:r>
            <a:r>
              <a:rPr lang="nl-BE" dirty="0"/>
              <a:t> en druk dat getal opnieuw af.</a:t>
            </a:r>
          </a:p>
          <a:p>
            <a:pPr lvl="1"/>
            <a:r>
              <a:rPr lang="nl-BE" dirty="0"/>
              <a:t>Maak een variabele met de naam </a:t>
            </a:r>
            <a:r>
              <a:rPr lang="nl-BE" dirty="0" err="1"/>
              <a:t>maxUShort</a:t>
            </a:r>
            <a:r>
              <a:rPr lang="nl-BE" dirty="0"/>
              <a:t> van het type </a:t>
            </a:r>
            <a:r>
              <a:rPr lang="nl-BE" dirty="0" err="1"/>
              <a:t>ushort</a:t>
            </a:r>
            <a:r>
              <a:rPr lang="nl-BE" dirty="0"/>
              <a:t> en ken het grootste getal toe die een </a:t>
            </a:r>
            <a:r>
              <a:rPr lang="nl-BE" dirty="0" err="1"/>
              <a:t>ushort</a:t>
            </a:r>
            <a:r>
              <a:rPr lang="nl-BE" dirty="0"/>
              <a:t> kan bevatten.</a:t>
            </a:r>
          </a:p>
          <a:p>
            <a:pPr lvl="1"/>
            <a:r>
              <a:rPr lang="nl-BE" dirty="0"/>
              <a:t>Tel 1 bij </a:t>
            </a:r>
            <a:r>
              <a:rPr lang="nl-BE" dirty="0" err="1"/>
              <a:t>maxUShort</a:t>
            </a:r>
            <a:r>
              <a:rPr lang="nl-BE" dirty="0"/>
              <a:t> en druk dit getal af</a:t>
            </a:r>
          </a:p>
          <a:p>
            <a:pPr lvl="1"/>
            <a:endParaRPr lang="nl-BE" dirty="0"/>
          </a:p>
          <a:p>
            <a:pPr lvl="1"/>
            <a:endParaRPr lang="nl-BE" dirty="0"/>
          </a:p>
          <a:p>
            <a:pPr lvl="1"/>
            <a:endParaRPr lang="nl-BE" dirty="0"/>
          </a:p>
          <a:p>
            <a:pPr lvl="1"/>
            <a:endParaRPr lang="nl-BE" dirty="0"/>
          </a:p>
          <a:p>
            <a:endParaRPr lang="nl-BE" sz="1700" dirty="0"/>
          </a:p>
        </p:txBody>
      </p:sp>
    </p:spTree>
    <p:extLst>
      <p:ext uri="{BB962C8B-B14F-4D97-AF65-F5344CB8AC3E}">
        <p14:creationId xmlns:p14="http://schemas.microsoft.com/office/powerpoint/2010/main" val="154508348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73" r="787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Tekst</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9486947"/>
      </p:ext>
    </p:extLst>
  </p:cSld>
  <p:clrMapOvr>
    <a:overrideClrMapping bg1="dk1" tx1="lt1" bg2="dk2" tx2="lt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Tekst</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203649"/>
            <a:ext cx="11363865" cy="5421438"/>
          </a:xfrm>
        </p:spPr>
        <p:txBody>
          <a:bodyPr>
            <a:normAutofit lnSpcReduction="10000"/>
          </a:bodyPr>
          <a:lstStyle/>
          <a:p>
            <a:r>
              <a:rPr lang="nl-BE" dirty="0"/>
              <a:t>Tekst stellen we voor met 1 van volgende datatypes</a:t>
            </a:r>
          </a:p>
          <a:p>
            <a:pPr lvl="1"/>
            <a:r>
              <a:rPr lang="nl-BE" dirty="0" err="1"/>
              <a:t>char</a:t>
            </a:r>
            <a:r>
              <a:rPr lang="nl-BE" dirty="0"/>
              <a:t>	=&gt; 16 bit </a:t>
            </a:r>
            <a:r>
              <a:rPr lang="nl-BE" dirty="0" err="1"/>
              <a:t>datatye</a:t>
            </a:r>
            <a:r>
              <a:rPr lang="nl-BE" dirty="0"/>
              <a:t> die exact 1 karakter voorstelt.</a:t>
            </a:r>
          </a:p>
          <a:p>
            <a:pPr lvl="1"/>
            <a:r>
              <a:rPr lang="nl-BE" dirty="0"/>
              <a:t>string	=&gt; Een string bevat 0 of meerdere </a:t>
            </a:r>
            <a:r>
              <a:rPr lang="nl-BE" dirty="0" err="1"/>
              <a:t>chars</a:t>
            </a:r>
            <a:endParaRPr lang="nl-BE" dirty="0"/>
          </a:p>
          <a:p>
            <a:pPr lvl="1"/>
            <a:endParaRPr lang="nl-BE" dirty="0"/>
          </a:p>
          <a:p>
            <a:r>
              <a:rPr lang="nl-BE" dirty="0"/>
              <a:t>Een computer kent in wezen enkel getallen.</a:t>
            </a:r>
          </a:p>
          <a:p>
            <a:r>
              <a:rPr lang="nl-BE" dirty="0"/>
              <a:t>Een </a:t>
            </a:r>
            <a:r>
              <a:rPr lang="nl-BE" dirty="0" err="1"/>
              <a:t>char</a:t>
            </a:r>
            <a:r>
              <a:rPr lang="nl-BE" dirty="0"/>
              <a:t> is dus eigenlijk een 16 bit getal. </a:t>
            </a:r>
          </a:p>
          <a:p>
            <a:r>
              <a:rPr lang="nl-BE" dirty="0"/>
              <a:t>Elk cijfer staat voor een teken in een tabel.</a:t>
            </a:r>
          </a:p>
          <a:p>
            <a:r>
              <a:rPr lang="nl-BE" dirty="0"/>
              <a:t>We gebruiken een 16 bit getal omdat .net standaard ook andere geschriften als ons westers geschrift kan voorstellen.</a:t>
            </a:r>
          </a:p>
          <a:p>
            <a:r>
              <a:rPr lang="nl-BE" dirty="0"/>
              <a:t>Zo een tabel noemt men een </a:t>
            </a:r>
            <a:r>
              <a:rPr lang="nl-BE" dirty="0" err="1"/>
              <a:t>encoding</a:t>
            </a:r>
            <a:r>
              <a:rPr lang="nl-BE" dirty="0"/>
              <a:t>.</a:t>
            </a:r>
          </a:p>
          <a:p>
            <a:r>
              <a:rPr lang="nl-BE" dirty="0"/>
              <a:t>Er zijn veel andere tabellen. Een bekende oudere broer is de ASCII. Die bestond enkel uit 8 bits en kon dus maar 256 karakters voorstellen.</a:t>
            </a:r>
          </a:p>
          <a:p>
            <a:endParaRPr lang="nl-BE" dirty="0"/>
          </a:p>
        </p:txBody>
      </p:sp>
    </p:spTree>
    <p:extLst>
      <p:ext uri="{BB962C8B-B14F-4D97-AF65-F5344CB8AC3E}">
        <p14:creationId xmlns:p14="http://schemas.microsoft.com/office/powerpoint/2010/main" val="11865944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0" name="Rectangle 1039">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ASCII Table of Characters">
            <a:extLst>
              <a:ext uri="{FF2B5EF4-FFF2-40B4-BE49-F238E27FC236}">
                <a16:creationId xmlns:a16="http://schemas.microsoft.com/office/drawing/2014/main" id="{C6C7ACC8-425D-FDE6-7784-A76937BF2D7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596"/>
          <a:stretch/>
        </p:blipFill>
        <p:spPr bwMode="auto">
          <a:xfrm>
            <a:off x="2522358"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2" name="Rectangle 1041">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tx1"/>
              </a:gs>
              <a:gs pos="35000">
                <a:schemeClr val="tx1">
                  <a:alpha val="77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952228" y="743447"/>
            <a:ext cx="3973385" cy="3692028"/>
          </a:xfrm>
          <a:noFill/>
        </p:spPr>
        <p:txBody>
          <a:bodyPr vert="horz" lIns="91440" tIns="45720" rIns="91440" bIns="45720" rtlCol="0" anchor="b">
            <a:normAutofit/>
          </a:bodyPr>
          <a:lstStyle/>
          <a:p>
            <a:r>
              <a:rPr lang="en-US" sz="5200">
                <a:solidFill>
                  <a:schemeClr val="bg1"/>
                </a:solidFill>
              </a:rPr>
              <a:t>ASCII tabel</a:t>
            </a:r>
          </a:p>
        </p:txBody>
      </p:sp>
    </p:spTree>
    <p:extLst>
      <p:ext uri="{BB962C8B-B14F-4D97-AF65-F5344CB8AC3E}">
        <p14:creationId xmlns:p14="http://schemas.microsoft.com/office/powerpoint/2010/main" val="42785257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289-D953-4C75-A201-EEC7CE247C0C}"/>
              </a:ext>
            </a:extLst>
          </p:cNvPr>
          <p:cNvSpPr>
            <a:spLocks noGrp="1"/>
          </p:cNvSpPr>
          <p:nvPr>
            <p:ph type="title"/>
          </p:nvPr>
        </p:nvSpPr>
        <p:spPr>
          <a:xfrm>
            <a:off x="838200" y="365125"/>
            <a:ext cx="10515600" cy="643279"/>
          </a:xfrm>
        </p:spPr>
        <p:txBody>
          <a:bodyPr>
            <a:normAutofit fontScale="90000"/>
          </a:bodyPr>
          <a:lstStyle/>
          <a:p>
            <a:r>
              <a:rPr lang="nl-BE" dirty="0"/>
              <a:t>Karakters</a:t>
            </a:r>
          </a:p>
        </p:txBody>
      </p:sp>
      <p:sp>
        <p:nvSpPr>
          <p:cNvPr id="3" name="Content Placeholder 2">
            <a:extLst>
              <a:ext uri="{FF2B5EF4-FFF2-40B4-BE49-F238E27FC236}">
                <a16:creationId xmlns:a16="http://schemas.microsoft.com/office/drawing/2014/main" id="{2997E079-081C-4A6C-B133-11A07D8691D8}"/>
              </a:ext>
            </a:extLst>
          </p:cNvPr>
          <p:cNvSpPr>
            <a:spLocks noGrp="1"/>
          </p:cNvSpPr>
          <p:nvPr>
            <p:ph idx="1"/>
          </p:nvPr>
        </p:nvSpPr>
        <p:spPr>
          <a:xfrm>
            <a:off x="838200" y="1196411"/>
            <a:ext cx="10515600" cy="4980552"/>
          </a:xfrm>
        </p:spPr>
        <p:txBody>
          <a:bodyPr/>
          <a:lstStyle/>
          <a:p>
            <a:r>
              <a:rPr lang="nl-BE" dirty="0"/>
              <a:t>Standaard werkt .Net met </a:t>
            </a:r>
            <a:r>
              <a:rPr lang="nl-BE" dirty="0" err="1"/>
              <a:t>Unicode</a:t>
            </a:r>
            <a:r>
              <a:rPr lang="nl-BE" dirty="0"/>
              <a:t> (UTF-16) </a:t>
            </a:r>
            <a:r>
              <a:rPr lang="nl-BE" dirty="0" err="1"/>
              <a:t>encoding</a:t>
            </a:r>
            <a:endParaRPr lang="nl-BE" dirty="0"/>
          </a:p>
          <a:p>
            <a:r>
              <a:rPr lang="nl-BE" dirty="0"/>
              <a:t>Een ‘</a:t>
            </a:r>
            <a:r>
              <a:rPr lang="nl-BE" dirty="0" err="1"/>
              <a:t>char</a:t>
            </a:r>
            <a:r>
              <a:rPr lang="nl-BE" dirty="0"/>
              <a:t>’ is dus </a:t>
            </a:r>
            <a:r>
              <a:rPr lang="nl-BE" b="1" dirty="0"/>
              <a:t>2 bytes </a:t>
            </a:r>
            <a:r>
              <a:rPr lang="nl-BE" dirty="0"/>
              <a:t>groot.</a:t>
            </a:r>
          </a:p>
          <a:p>
            <a:r>
              <a:rPr lang="nl-BE" dirty="0"/>
              <a:t>Initialiseren met ‘ ‘:</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 = </a:t>
            </a:r>
            <a:r>
              <a:rPr lang="en-US" dirty="0">
                <a:solidFill>
                  <a:srgbClr val="A31515"/>
                </a:solidFill>
                <a:latin typeface="Consolas" panose="020B0609020204030204" pitchFamily="49" charset="0"/>
              </a:rPr>
              <a:t>'a’</a:t>
            </a:r>
            <a:r>
              <a:rPr lang="en-US" dirty="0">
                <a:solidFill>
                  <a:srgbClr val="000000"/>
                </a:solidFill>
                <a:latin typeface="Consolas" panose="020B0609020204030204" pitchFamily="49" charset="0"/>
              </a:rPr>
              <a:t>;</a:t>
            </a:r>
            <a:endParaRPr lang="nl-BE" dirty="0"/>
          </a:p>
          <a:p>
            <a:r>
              <a:rPr lang="nl-BE" dirty="0"/>
              <a:t>Speciale karakters met een escape karakter: ‘\ ‘</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newLine</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'\n'</a:t>
            </a:r>
            <a:r>
              <a:rPr lang="en-US" dirty="0">
                <a:solidFill>
                  <a:srgbClr val="000000"/>
                </a:solidFill>
                <a:latin typeface="Consolas" panose="020B0609020204030204" pitchFamily="49" charset="0"/>
              </a:rPr>
              <a:t>;</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singleQuote</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r>
              <a:rPr lang="nl-BE" dirty="0"/>
              <a:t>We kunnen elk </a:t>
            </a:r>
            <a:r>
              <a:rPr lang="nl-BE" dirty="0" err="1"/>
              <a:t>Unicode</a:t>
            </a:r>
            <a:r>
              <a:rPr lang="nl-BE" dirty="0"/>
              <a:t> karakter voorstellen met hun hexadecimaal equivalent:</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phi = </a:t>
            </a:r>
            <a:r>
              <a:rPr lang="en-US" dirty="0">
                <a:solidFill>
                  <a:srgbClr val="A31515"/>
                </a:solidFill>
                <a:latin typeface="Consolas" panose="020B0609020204030204" pitchFamily="49" charset="0"/>
              </a:rPr>
              <a:t>'\u0278'</a:t>
            </a:r>
            <a:r>
              <a:rPr lang="en-US" dirty="0">
                <a:solidFill>
                  <a:srgbClr val="000000"/>
                </a:solidFill>
                <a:latin typeface="Consolas" panose="020B0609020204030204" pitchFamily="49" charset="0"/>
              </a:rPr>
              <a:t>;</a:t>
            </a:r>
            <a:endParaRPr lang="nl-BE" dirty="0"/>
          </a:p>
        </p:txBody>
      </p:sp>
      <p:sp>
        <p:nvSpPr>
          <p:cNvPr id="4" name="Tijdelijke aanduiding voor dianummer 3">
            <a:extLst>
              <a:ext uri="{FF2B5EF4-FFF2-40B4-BE49-F238E27FC236}">
                <a16:creationId xmlns:a16="http://schemas.microsoft.com/office/drawing/2014/main" id="{667AFB29-F4F2-4E53-B6E9-5532244CCAD5}"/>
              </a:ext>
            </a:extLst>
          </p:cNvPr>
          <p:cNvSpPr>
            <a:spLocks noGrp="1"/>
          </p:cNvSpPr>
          <p:nvPr>
            <p:ph type="sldNum" sz="quarter" idx="12"/>
          </p:nvPr>
        </p:nvSpPr>
        <p:spPr/>
        <p:txBody>
          <a:bodyPr/>
          <a:lstStyle/>
          <a:p>
            <a:fld id="{97BA5271-A444-4CCD-8D0C-6769CDD0D776}" type="slidenum">
              <a:rPr lang="en-US" smtClean="0"/>
              <a:t>45</a:t>
            </a:fld>
            <a:endParaRPr lang="en-US"/>
          </a:p>
        </p:txBody>
      </p:sp>
    </p:spTree>
    <p:extLst>
      <p:ext uri="{BB962C8B-B14F-4D97-AF65-F5344CB8AC3E}">
        <p14:creationId xmlns:p14="http://schemas.microsoft.com/office/powerpoint/2010/main" val="746552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88A7D-5D8B-40AB-94B7-2E5B34465E54}"/>
              </a:ext>
            </a:extLst>
          </p:cNvPr>
          <p:cNvSpPr>
            <a:spLocks noGrp="1"/>
          </p:cNvSpPr>
          <p:nvPr>
            <p:ph type="title"/>
          </p:nvPr>
        </p:nvSpPr>
        <p:spPr>
          <a:xfrm>
            <a:off x="838200" y="365126"/>
            <a:ext cx="10515600" cy="677462"/>
          </a:xfrm>
        </p:spPr>
        <p:txBody>
          <a:bodyPr>
            <a:normAutofit fontScale="90000"/>
          </a:bodyPr>
          <a:lstStyle/>
          <a:p>
            <a:r>
              <a:rPr lang="en-US" dirty="0"/>
              <a:t>string</a:t>
            </a:r>
          </a:p>
        </p:txBody>
      </p:sp>
      <p:sp>
        <p:nvSpPr>
          <p:cNvPr id="3" name="Content Placeholder 2">
            <a:extLst>
              <a:ext uri="{FF2B5EF4-FFF2-40B4-BE49-F238E27FC236}">
                <a16:creationId xmlns:a16="http://schemas.microsoft.com/office/drawing/2014/main" id="{AF802A9A-2EDF-4010-A717-F05A34AAD8E1}"/>
              </a:ext>
            </a:extLst>
          </p:cNvPr>
          <p:cNvSpPr>
            <a:spLocks noGrp="1"/>
          </p:cNvSpPr>
          <p:nvPr>
            <p:ph idx="1"/>
          </p:nvPr>
        </p:nvSpPr>
        <p:spPr>
          <a:xfrm>
            <a:off x="838200" y="1042588"/>
            <a:ext cx="10515600" cy="5450286"/>
          </a:xfrm>
        </p:spPr>
        <p:txBody>
          <a:bodyPr>
            <a:normAutofit/>
          </a:bodyPr>
          <a:lstStyle/>
          <a:p>
            <a:r>
              <a:rPr lang="nl-BE" dirty="0"/>
              <a:t>Hoewel een string een reference type is, heeft dit type ook kenmerken van een value type:</a:t>
            </a:r>
          </a:p>
          <a:p>
            <a:pPr lvl="1"/>
            <a:r>
              <a:rPr lang="nl-BE" dirty="0"/>
              <a:t>De toekenning kan gebeuren door waarden en zonder een new:</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pPr lvl="1"/>
            <a:r>
              <a:rPr lang="nl-BE" dirty="0"/>
              <a:t>Een copy kopieert de inhoud en niet de referentie!</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copy =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=&gt; copy </a:t>
            </a:r>
            <a:r>
              <a:rPr lang="en-US" dirty="0" err="1">
                <a:solidFill>
                  <a:srgbClr val="000000"/>
                </a:solidFill>
                <a:latin typeface="Consolas" panose="020B0609020204030204" pitchFamily="49" charset="0"/>
              </a:rPr>
              <a:t>krijgt</a:t>
            </a:r>
            <a:r>
              <a:rPr lang="en-US" dirty="0">
                <a:solidFill>
                  <a:srgbClr val="000000"/>
                </a:solidFill>
                <a:latin typeface="Consolas" panose="020B0609020204030204" pitchFamily="49" charset="0"/>
              </a:rPr>
              <a:t> de </a:t>
            </a:r>
            <a:r>
              <a:rPr lang="en-US" b="1" dirty="0" err="1">
                <a:solidFill>
                  <a:srgbClr val="000000"/>
                </a:solidFill>
                <a:latin typeface="Consolas" panose="020B0609020204030204" pitchFamily="49" charset="0"/>
              </a:rPr>
              <a:t>waarde</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pPr lvl="1"/>
            <a:r>
              <a:rPr lang="nl-BE" dirty="0"/>
              <a:t>Een logische vergelijking vergelijkt de waarden en niet de referentie:</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copy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marL="1371600" lvl="3" indent="0">
              <a:buNone/>
            </a:pPr>
            <a:r>
              <a:rPr lang="en-US" dirty="0" err="1">
                <a:solidFill>
                  <a:srgbClr val="000000"/>
                </a:solidFill>
                <a:latin typeface="Consolas" panose="020B0609020204030204" pitchFamily="49" charset="0"/>
              </a:rPr>
              <a:t>Console.WriteLine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==copy);		=&gt; </a:t>
            </a:r>
            <a:r>
              <a:rPr lang="en-US" b="1" dirty="0">
                <a:solidFill>
                  <a:srgbClr val="000000"/>
                </a:solidFill>
                <a:latin typeface="Consolas" panose="020B0609020204030204" pitchFamily="49" charset="0"/>
              </a:rPr>
              <a:t>True</a:t>
            </a:r>
            <a:endParaRPr lang="nl-BE" b="1" dirty="0"/>
          </a:p>
          <a:p>
            <a:r>
              <a:rPr lang="nl-BE" dirty="0"/>
              <a:t>MAAR een string kan ook </a:t>
            </a:r>
            <a:r>
              <a:rPr lang="nl-BE" dirty="0" err="1"/>
              <a:t>null</a:t>
            </a:r>
            <a:r>
              <a:rPr lang="nl-BE" dirty="0"/>
              <a:t> zijn !</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empty =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a:t>
            </a:r>
            <a:endParaRPr lang="nl-BE" dirty="0"/>
          </a:p>
          <a:p>
            <a:r>
              <a:rPr lang="nl-BE" dirty="0"/>
              <a:t>Alle escape karakters van een </a:t>
            </a:r>
            <a:r>
              <a:rPr lang="nl-BE" dirty="0" err="1"/>
              <a:t>char</a:t>
            </a:r>
            <a:r>
              <a:rPr lang="nl-BE" dirty="0"/>
              <a:t> zijn ook geldig in een string:</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=&gt; Hallo “</a:t>
            </a:r>
            <a:r>
              <a:rPr lang="en-US" dirty="0" err="1">
                <a:solidFill>
                  <a:srgbClr val="000000"/>
                </a:solidFill>
                <a:latin typeface="Consolas" panose="020B0609020204030204" pitchFamily="49" charset="0"/>
              </a:rPr>
              <a:t>iedereen</a:t>
            </a:r>
            <a:r>
              <a:rPr lang="en-US" dirty="0">
                <a:solidFill>
                  <a:srgbClr val="000000"/>
                </a:solidFill>
                <a:latin typeface="Consolas" panose="020B0609020204030204" pitchFamily="49" charset="0"/>
              </a:rPr>
              <a:t>”!</a:t>
            </a:r>
            <a:endParaRPr lang="nl-BE" dirty="0"/>
          </a:p>
          <a:p>
            <a:pPr lvl="3"/>
            <a:endParaRPr lang="nl-BE" dirty="0"/>
          </a:p>
          <a:p>
            <a:pPr lvl="3"/>
            <a:endParaRPr lang="nl-BE" dirty="0"/>
          </a:p>
        </p:txBody>
      </p:sp>
      <p:sp>
        <p:nvSpPr>
          <p:cNvPr id="4" name="Tijdelijke aanduiding voor dianummer 3">
            <a:extLst>
              <a:ext uri="{FF2B5EF4-FFF2-40B4-BE49-F238E27FC236}">
                <a16:creationId xmlns:a16="http://schemas.microsoft.com/office/drawing/2014/main" id="{86334B5A-5492-42D8-AC7B-F24CC314884F}"/>
              </a:ext>
            </a:extLst>
          </p:cNvPr>
          <p:cNvSpPr>
            <a:spLocks noGrp="1"/>
          </p:cNvSpPr>
          <p:nvPr>
            <p:ph type="sldNum" sz="quarter" idx="12"/>
          </p:nvPr>
        </p:nvSpPr>
        <p:spPr/>
        <p:txBody>
          <a:bodyPr/>
          <a:lstStyle/>
          <a:p>
            <a:fld id="{97BA5271-A444-4CCD-8D0C-6769CDD0D776}" type="slidenum">
              <a:rPr lang="en-US" smtClean="0"/>
              <a:t>46</a:t>
            </a:fld>
            <a:endParaRPr lang="en-US"/>
          </a:p>
        </p:txBody>
      </p:sp>
    </p:spTree>
    <p:extLst>
      <p:ext uri="{BB962C8B-B14F-4D97-AF65-F5344CB8AC3E}">
        <p14:creationId xmlns:p14="http://schemas.microsoft.com/office/powerpoint/2010/main" val="3539710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53C02-8455-4BD2-BFE9-FF1EACEE4183}"/>
              </a:ext>
            </a:extLst>
          </p:cNvPr>
          <p:cNvSpPr>
            <a:spLocks noGrp="1"/>
          </p:cNvSpPr>
          <p:nvPr>
            <p:ph type="title"/>
          </p:nvPr>
        </p:nvSpPr>
        <p:spPr>
          <a:xfrm>
            <a:off x="838200" y="365126"/>
            <a:ext cx="10515600" cy="737282"/>
          </a:xfrm>
        </p:spPr>
        <p:txBody>
          <a:bodyPr/>
          <a:lstStyle/>
          <a:p>
            <a:r>
              <a:rPr lang="nl-BE" dirty="0"/>
              <a:t>Het gebruik van een string object</a:t>
            </a:r>
          </a:p>
        </p:txBody>
      </p:sp>
      <p:sp>
        <p:nvSpPr>
          <p:cNvPr id="3" name="Content Placeholder 2">
            <a:extLst>
              <a:ext uri="{FF2B5EF4-FFF2-40B4-BE49-F238E27FC236}">
                <a16:creationId xmlns:a16="http://schemas.microsoft.com/office/drawing/2014/main" id="{D3063734-2C83-4430-A419-1B7E88730F49}"/>
              </a:ext>
            </a:extLst>
          </p:cNvPr>
          <p:cNvSpPr>
            <a:spLocks noGrp="1"/>
          </p:cNvSpPr>
          <p:nvPr>
            <p:ph idx="1"/>
          </p:nvPr>
        </p:nvSpPr>
        <p:spPr>
          <a:xfrm>
            <a:off x="838200" y="1204956"/>
            <a:ext cx="10515600" cy="5366759"/>
          </a:xfrm>
        </p:spPr>
        <p:txBody>
          <a:bodyPr>
            <a:normAutofit/>
          </a:bodyPr>
          <a:lstStyle/>
          <a:p>
            <a:r>
              <a:rPr lang="nl-BE" dirty="0"/>
              <a:t>Concatenatie:</a:t>
            </a:r>
          </a:p>
          <a:p>
            <a:pPr lvl="2"/>
            <a:r>
              <a:rPr lang="nl-BE" dirty="0"/>
              <a:t>Met een + operator: </a:t>
            </a:r>
            <a:r>
              <a:rPr lang="en-US"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concat</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"hallo "</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tekst</a:t>
            </a:r>
            <a:r>
              <a:rPr lang="en-US" sz="1600" dirty="0">
                <a:solidFill>
                  <a:srgbClr val="000000"/>
                </a:solidFill>
                <a:latin typeface="Consolas" panose="020B0609020204030204" pitchFamily="49" charset="0"/>
              </a:rPr>
              <a:t>;</a:t>
            </a:r>
            <a:endParaRPr lang="nl-BE" sz="1600" dirty="0"/>
          </a:p>
          <a:p>
            <a:pPr lvl="3"/>
            <a:r>
              <a:rPr lang="nl-BE" dirty="0"/>
              <a:t>De plus operator laat ook toe dat andere objecten gebruikt kunnen worden</a:t>
            </a:r>
          </a:p>
          <a:p>
            <a:pPr marL="1828800" lvl="4" indent="0">
              <a:buNone/>
            </a:pPr>
            <a:r>
              <a:rPr lang="nl-BE" dirty="0"/>
              <a:t>In dit geval wordt de standaard ‘</a:t>
            </a:r>
            <a:r>
              <a:rPr lang="nl-BE" dirty="0" err="1"/>
              <a:t>ToString</a:t>
            </a:r>
            <a:r>
              <a:rPr lang="nl-BE" dirty="0"/>
              <a:t>()’ functie aangeroepen:</a:t>
            </a:r>
          </a:p>
          <a:p>
            <a:pPr marL="1828800" lvl="4" indent="0">
              <a:buNone/>
            </a:pPr>
            <a:r>
              <a:rPr lang="it-IT" sz="1600" dirty="0">
                <a:solidFill>
                  <a:srgbClr val="0000FF"/>
                </a:solidFill>
                <a:latin typeface="Consolas" panose="020B0609020204030204" pitchFamily="49" charset="0"/>
              </a:rPr>
              <a:t>	string</a:t>
            </a:r>
            <a:r>
              <a:rPr lang="it-IT" sz="1600" dirty="0">
                <a:solidFill>
                  <a:srgbClr val="000000"/>
                </a:solidFill>
                <a:latin typeface="Consolas" panose="020B0609020204030204" pitchFamily="49" charset="0"/>
              </a:rPr>
              <a:t> concat = </a:t>
            </a:r>
            <a:r>
              <a:rPr lang="it-IT" sz="1600" dirty="0">
                <a:solidFill>
                  <a:srgbClr val="A31515"/>
                </a:solidFill>
                <a:latin typeface="Consolas" panose="020B0609020204030204" pitchFamily="49" charset="0"/>
              </a:rPr>
              <a:t>"hallo alle "</a:t>
            </a:r>
            <a:r>
              <a:rPr lang="it-IT" sz="1600" dirty="0">
                <a:solidFill>
                  <a:srgbClr val="000000"/>
                </a:solidFill>
                <a:latin typeface="Consolas" panose="020B0609020204030204" pitchFamily="49" charset="0"/>
              </a:rPr>
              <a:t> + 5;</a:t>
            </a:r>
            <a:endParaRPr lang="nl-BE" dirty="0"/>
          </a:p>
          <a:p>
            <a:r>
              <a:rPr lang="nl-BE" dirty="0"/>
              <a:t>Interpolatie:</a:t>
            </a:r>
          </a:p>
          <a:p>
            <a:pPr lvl="2"/>
            <a:r>
              <a:rPr lang="nl-BE" dirty="0"/>
              <a:t>Interpolatie laat het toe om andere expressies te gebruiken binnen de string</a:t>
            </a:r>
          </a:p>
          <a:p>
            <a:pPr lvl="2"/>
            <a:r>
              <a:rPr lang="nl-BE" dirty="0"/>
              <a:t>Dit kan indien we de waarde laten voorafgaan door het $ teken:</a:t>
            </a:r>
          </a:p>
          <a:p>
            <a:pPr marL="2286000" lvl="5" indent="0">
              <a:buNone/>
            </a:pPr>
            <a:r>
              <a:rPr lang="en-US" sz="1600" dirty="0">
                <a:solidFill>
                  <a:srgbClr val="0000FF"/>
                </a:solidFill>
                <a:latin typeface="Consolas" panose="020B0609020204030204" pitchFamily="49" charset="0"/>
              </a:rPr>
              <a:t>	short</a:t>
            </a:r>
            <a:r>
              <a:rPr lang="en-US" sz="1600" dirty="0">
                <a:solidFill>
                  <a:srgbClr val="000000"/>
                </a:solidFill>
                <a:latin typeface="Consolas" panose="020B0609020204030204" pitchFamily="49" charset="0"/>
              </a:rPr>
              <a:t> x =5;</a:t>
            </a:r>
          </a:p>
          <a:p>
            <a:pPr marL="2286000" lvl="5"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tekst</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$"hallo </a:t>
            </a:r>
            <a:r>
              <a:rPr lang="en-US" sz="1600" dirty="0" err="1">
                <a:solidFill>
                  <a:srgbClr val="A31515"/>
                </a:solidFill>
                <a:latin typeface="Consolas" panose="020B0609020204030204" pitchFamily="49" charset="0"/>
              </a:rPr>
              <a:t>alle</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{x}</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p>
          <a:p>
            <a:r>
              <a:rPr lang="nl-BE" dirty="0"/>
              <a:t>Gebruik van ‘</a:t>
            </a:r>
            <a:r>
              <a:rPr lang="en-US" dirty="0"/>
              <a:t>literal value</a:t>
            </a:r>
            <a:r>
              <a:rPr lang="nl-BE" dirty="0"/>
              <a:t>’ @ :</a:t>
            </a:r>
          </a:p>
          <a:p>
            <a:pPr lvl="2"/>
            <a:r>
              <a:rPr lang="nl-BE" dirty="0"/>
              <a:t>Laat geen escape karakters toe: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path = </a:t>
            </a:r>
            <a:r>
              <a:rPr lang="en-US" sz="1400" dirty="0">
                <a:solidFill>
                  <a:srgbClr val="800000"/>
                </a:solidFill>
                <a:latin typeface="Consolas" panose="020B0609020204030204" pitchFamily="49" charset="0"/>
              </a:rPr>
              <a:t>@"c:\documenten\tmp"</a:t>
            </a:r>
            <a:r>
              <a:rPr lang="en-US" sz="1400" dirty="0">
                <a:solidFill>
                  <a:srgbClr val="000000"/>
                </a:solidFill>
                <a:latin typeface="Consolas" panose="020B0609020204030204" pitchFamily="49" charset="0"/>
              </a:rPr>
              <a:t>;</a:t>
            </a:r>
            <a:endParaRPr lang="nl-BE" sz="1400" dirty="0"/>
          </a:p>
          <a:p>
            <a:pPr lvl="2"/>
            <a:r>
              <a:rPr lang="nl-BE" dirty="0"/>
              <a:t>Laat toe om meerdere lijnen te gebruiken:</a:t>
            </a:r>
          </a:p>
          <a:p>
            <a:pPr marL="1828800" lvl="4" indent="0">
              <a:buNone/>
            </a:pPr>
            <a:r>
              <a:rPr lang="en-US"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path =  </a:t>
            </a:r>
            <a:r>
              <a:rPr lang="en-US" sz="1400" dirty="0">
                <a:solidFill>
                  <a:srgbClr val="800000"/>
                </a:solidFill>
                <a:latin typeface="Consolas" panose="020B0609020204030204" pitchFamily="49" charset="0"/>
              </a:rPr>
              <a:t>@"</a:t>
            </a:r>
            <a:r>
              <a:rPr lang="en-US" sz="1400" dirty="0" err="1">
                <a:solidFill>
                  <a:srgbClr val="800000"/>
                </a:solidFill>
                <a:latin typeface="Consolas" panose="020B0609020204030204" pitchFamily="49" charset="0"/>
              </a:rPr>
              <a:t>dit</a:t>
            </a:r>
            <a:r>
              <a:rPr lang="en-US" sz="1400" dirty="0">
                <a:solidFill>
                  <a:srgbClr val="800000"/>
                </a:solidFill>
                <a:latin typeface="Consolas" panose="020B0609020204030204" pitchFamily="49" charset="0"/>
              </a:rPr>
              <a:t> is </a:t>
            </a:r>
            <a:r>
              <a:rPr lang="en-US" sz="1400" dirty="0" err="1">
                <a:solidFill>
                  <a:srgbClr val="800000"/>
                </a:solidFill>
                <a:latin typeface="Consolas" panose="020B0609020204030204" pitchFamily="49" charset="0"/>
              </a:rPr>
              <a:t>een</a:t>
            </a:r>
            <a:r>
              <a:rPr lang="en-US" sz="1400" dirty="0">
                <a:solidFill>
                  <a:srgbClr val="800000"/>
                </a:solidFill>
                <a:latin typeface="Consolas" panose="020B0609020204030204" pitchFamily="49" charset="0"/>
              </a:rPr>
              <a:t> string</a:t>
            </a:r>
          </a:p>
          <a:p>
            <a:pPr marL="1828800" lvl="4" indent="0">
              <a:buNone/>
            </a:pPr>
            <a:r>
              <a:rPr lang="en-US" sz="1400" dirty="0">
                <a:solidFill>
                  <a:srgbClr val="800000"/>
                </a:solidFill>
                <a:latin typeface="Consolas" panose="020B0609020204030204" pitchFamily="49" charset="0"/>
              </a:rPr>
              <a:t>		met </a:t>
            </a:r>
            <a:r>
              <a:rPr lang="en-US" sz="1400" dirty="0" err="1">
                <a:solidFill>
                  <a:srgbClr val="800000"/>
                </a:solidFill>
                <a:latin typeface="Consolas" panose="020B0609020204030204" pitchFamily="49" charset="0"/>
              </a:rPr>
              <a:t>meerdere</a:t>
            </a:r>
            <a:r>
              <a:rPr lang="en-US" sz="1400" dirty="0">
                <a:solidFill>
                  <a:srgbClr val="800000"/>
                </a:solidFill>
                <a:latin typeface="Consolas" panose="020B0609020204030204" pitchFamily="49" charset="0"/>
              </a:rPr>
              <a:t> </a:t>
            </a:r>
            <a:r>
              <a:rPr lang="en-US" sz="1400" dirty="0" err="1">
                <a:solidFill>
                  <a:srgbClr val="800000"/>
                </a:solidFill>
                <a:latin typeface="Consolas" panose="020B0609020204030204" pitchFamily="49" charset="0"/>
              </a:rPr>
              <a:t>lijnen</a:t>
            </a:r>
            <a:r>
              <a:rPr lang="en-US" sz="1400" dirty="0">
                <a:solidFill>
                  <a:srgbClr val="800000"/>
                </a:solidFill>
                <a:latin typeface="Consolas" panose="020B0609020204030204" pitchFamily="49" charset="0"/>
              </a:rPr>
              <a:t>"</a:t>
            </a:r>
            <a:r>
              <a:rPr lang="en-US" sz="1400" dirty="0">
                <a:solidFill>
                  <a:srgbClr val="000000"/>
                </a:solidFill>
                <a:latin typeface="Consolas" panose="020B0609020204030204" pitchFamily="49" charset="0"/>
              </a:rPr>
              <a:t> ;</a:t>
            </a:r>
            <a:endParaRPr lang="nl-BE" dirty="0"/>
          </a:p>
        </p:txBody>
      </p:sp>
      <p:sp>
        <p:nvSpPr>
          <p:cNvPr id="4" name="Tijdelijke aanduiding voor dianummer 3">
            <a:extLst>
              <a:ext uri="{FF2B5EF4-FFF2-40B4-BE49-F238E27FC236}">
                <a16:creationId xmlns:a16="http://schemas.microsoft.com/office/drawing/2014/main" id="{F617F4F1-5B13-4456-B18F-3AFCD137A479}"/>
              </a:ext>
            </a:extLst>
          </p:cNvPr>
          <p:cNvSpPr>
            <a:spLocks noGrp="1"/>
          </p:cNvSpPr>
          <p:nvPr>
            <p:ph type="sldNum" sz="quarter" idx="12"/>
          </p:nvPr>
        </p:nvSpPr>
        <p:spPr/>
        <p:txBody>
          <a:bodyPr/>
          <a:lstStyle/>
          <a:p>
            <a:fld id="{97BA5271-A444-4CCD-8D0C-6769CDD0D776}" type="slidenum">
              <a:rPr lang="en-US" smtClean="0"/>
              <a:t>47</a:t>
            </a:fld>
            <a:endParaRPr lang="en-US"/>
          </a:p>
        </p:txBody>
      </p:sp>
    </p:spTree>
    <p:extLst>
      <p:ext uri="{BB962C8B-B14F-4D97-AF65-F5344CB8AC3E}">
        <p14:creationId xmlns:p14="http://schemas.microsoft.com/office/powerpoint/2010/main" val="4027130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3" end="13"/>
                                            </p:txEl>
                                          </p:spTgt>
                                        </p:tgtEl>
                                        <p:attrNameLst>
                                          <p:attrName>style.visibility</p:attrName>
                                        </p:attrNameLst>
                                      </p:cBhvr>
                                      <p:to>
                                        <p:strVal val="visible"/>
                                      </p:to>
                                    </p:set>
                                    <p:animEffect transition="in" filter="fade">
                                      <p:cBhvr>
                                        <p:cTn id="50" dur="500"/>
                                        <p:tgtEl>
                                          <p:spTgt spid="3">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
                                            <p:txEl>
                                              <p:pRg st="14" end="14"/>
                                            </p:txEl>
                                          </p:spTgt>
                                        </p:tgtEl>
                                        <p:attrNameLst>
                                          <p:attrName>style.visibility</p:attrName>
                                        </p:attrNameLst>
                                      </p:cBhvr>
                                      <p:to>
                                        <p:strVal val="visible"/>
                                      </p:to>
                                    </p:set>
                                    <p:animEffect transition="in" filter="fade">
                                      <p:cBhvr>
                                        <p:cTn id="53"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C3B6A-0404-4FD6-9C60-8F61B26E89E8}"/>
              </a:ext>
            </a:extLst>
          </p:cNvPr>
          <p:cNvSpPr>
            <a:spLocks noGrp="1"/>
          </p:cNvSpPr>
          <p:nvPr>
            <p:ph type="title"/>
          </p:nvPr>
        </p:nvSpPr>
        <p:spPr>
          <a:xfrm>
            <a:off x="838200" y="365126"/>
            <a:ext cx="10515600" cy="745828"/>
          </a:xfrm>
        </p:spPr>
        <p:txBody>
          <a:bodyPr/>
          <a:lstStyle/>
          <a:p>
            <a:r>
              <a:rPr lang="en-US" dirty="0"/>
              <a:t>String </a:t>
            </a:r>
            <a:r>
              <a:rPr lang="nl-BE" dirty="0"/>
              <a:t>functies</a:t>
            </a:r>
          </a:p>
        </p:txBody>
      </p:sp>
      <p:sp>
        <p:nvSpPr>
          <p:cNvPr id="3" name="Content Placeholder 2">
            <a:extLst>
              <a:ext uri="{FF2B5EF4-FFF2-40B4-BE49-F238E27FC236}">
                <a16:creationId xmlns:a16="http://schemas.microsoft.com/office/drawing/2014/main" id="{738143C6-8FAE-4ADC-8FE0-3888029FC5A9}"/>
              </a:ext>
            </a:extLst>
          </p:cNvPr>
          <p:cNvSpPr>
            <a:spLocks noGrp="1"/>
          </p:cNvSpPr>
          <p:nvPr>
            <p:ph idx="1"/>
          </p:nvPr>
        </p:nvSpPr>
        <p:spPr>
          <a:xfrm>
            <a:off x="838200" y="1230594"/>
            <a:ext cx="10515600" cy="4946369"/>
          </a:xfrm>
        </p:spPr>
        <p:txBody>
          <a:bodyPr>
            <a:normAutofit/>
          </a:bodyPr>
          <a:lstStyle/>
          <a:p>
            <a:r>
              <a:rPr lang="nl-BE" dirty="0"/>
              <a:t>String functies</a:t>
            </a:r>
          </a:p>
          <a:p>
            <a:pPr lvl="2"/>
            <a:r>
              <a:rPr lang="nl-BE" dirty="0"/>
              <a:t>Het string object bevat verschillende functies om de string te manipuleren:</a:t>
            </a:r>
          </a:p>
          <a:p>
            <a:pPr marL="1828800" lvl="4" indent="0">
              <a:buNone/>
            </a:pPr>
            <a:r>
              <a:rPr lang="nl-BE" dirty="0"/>
              <a:t>Bijvoorbeeld:</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tekst</a:t>
            </a:r>
            <a:r>
              <a:rPr lang="en-US" sz="1400" dirty="0">
                <a:solidFill>
                  <a:srgbClr val="000000"/>
                </a:solidFill>
                <a:latin typeface="Consolas" panose="020B0609020204030204" pitchFamily="49" charset="0"/>
              </a:rPr>
              <a:t> =  </a:t>
            </a:r>
            <a:r>
              <a:rPr lang="en-US" sz="1400" dirty="0">
                <a:solidFill>
                  <a:srgbClr val="A31515"/>
                </a:solidFill>
                <a:latin typeface="Consolas" panose="020B0609020204030204" pitchFamily="49" charset="0"/>
              </a:rPr>
              <a:t>$"hallo </a:t>
            </a:r>
            <a:r>
              <a:rPr lang="en-US" sz="1400" dirty="0" err="1">
                <a:solidFill>
                  <a:srgbClr val="A31515"/>
                </a:solidFill>
                <a:latin typeface="Consolas" panose="020B0609020204030204" pitchFamily="49" charset="0"/>
              </a:rPr>
              <a:t>allemaal</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p>
          <a:p>
            <a:pPr marL="1828800" lvl="4" indent="0">
              <a:buNone/>
            </a:pPr>
            <a:r>
              <a:rPr lang="nn-NO" sz="1400" dirty="0">
                <a:solidFill>
                  <a:srgbClr val="0000FF"/>
                </a:solidFill>
                <a:latin typeface="Consolas" panose="020B0609020204030204" pitchFamily="49" charset="0"/>
              </a:rPr>
              <a:t>	string</a:t>
            </a:r>
            <a:r>
              <a:rPr lang="nn-NO" sz="1400" dirty="0">
                <a:solidFill>
                  <a:srgbClr val="000000"/>
                </a:solidFill>
                <a:latin typeface="Consolas" panose="020B0609020204030204" pitchFamily="49" charset="0"/>
              </a:rPr>
              <a:t> subString = tekst.Substring(6,4);	=&gt; </a:t>
            </a:r>
            <a:r>
              <a:rPr lang="nn-NO" sz="1600" dirty="0">
                <a:solidFill>
                  <a:srgbClr val="000000"/>
                </a:solidFill>
              </a:rPr>
              <a:t>"alle«</a:t>
            </a:r>
          </a:p>
          <a:p>
            <a:pPr marL="0" indent="0">
              <a:buNone/>
            </a:pPr>
            <a:endParaRPr lang="nl-BE" dirty="0"/>
          </a:p>
          <a:p>
            <a:r>
              <a:rPr lang="nl-BE" dirty="0"/>
              <a:t>Korte opdracht:</a:t>
            </a:r>
          </a:p>
          <a:p>
            <a:pPr lvl="1"/>
            <a:r>
              <a:rPr lang="nl-BE" dirty="0"/>
              <a:t>Zoek in de c# help online de verschillende string manipulatie functies op.</a:t>
            </a:r>
          </a:p>
          <a:p>
            <a:pPr marL="1828800" lvl="4" indent="0">
              <a:buNone/>
            </a:pPr>
            <a:endParaRPr lang="nl-BE" sz="1600" dirty="0"/>
          </a:p>
        </p:txBody>
      </p:sp>
      <p:sp>
        <p:nvSpPr>
          <p:cNvPr id="4" name="Tijdelijke aanduiding voor dianummer 3">
            <a:extLst>
              <a:ext uri="{FF2B5EF4-FFF2-40B4-BE49-F238E27FC236}">
                <a16:creationId xmlns:a16="http://schemas.microsoft.com/office/drawing/2014/main" id="{90E04620-38B6-4EBD-83CC-2C9B562D9005}"/>
              </a:ext>
            </a:extLst>
          </p:cNvPr>
          <p:cNvSpPr>
            <a:spLocks noGrp="1"/>
          </p:cNvSpPr>
          <p:nvPr>
            <p:ph type="sldNum" sz="quarter" idx="12"/>
          </p:nvPr>
        </p:nvSpPr>
        <p:spPr/>
        <p:txBody>
          <a:bodyPr/>
          <a:lstStyle/>
          <a:p>
            <a:fld id="{97BA5271-A444-4CCD-8D0C-6769CDD0D776}" type="slidenum">
              <a:rPr lang="en-US" smtClean="0"/>
              <a:t>48</a:t>
            </a:fld>
            <a:endParaRPr lang="en-US"/>
          </a:p>
        </p:txBody>
      </p:sp>
    </p:spTree>
    <p:extLst>
      <p:ext uri="{BB962C8B-B14F-4D97-AF65-F5344CB8AC3E}">
        <p14:creationId xmlns:p14="http://schemas.microsoft.com/office/powerpoint/2010/main" val="1522214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1779" b="2177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Andere basis datatypes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6380571"/>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9E2BE-C7B8-47EE-90B9-D942AD27D07B}"/>
              </a:ext>
            </a:extLst>
          </p:cNvPr>
          <p:cNvSpPr>
            <a:spLocks noGrp="1"/>
          </p:cNvSpPr>
          <p:nvPr>
            <p:ph type="title"/>
          </p:nvPr>
        </p:nvSpPr>
        <p:spPr>
          <a:xfrm>
            <a:off x="838200" y="365126"/>
            <a:ext cx="10515600" cy="634075"/>
          </a:xfrm>
        </p:spPr>
        <p:txBody>
          <a:bodyPr>
            <a:normAutofit fontScale="90000"/>
          </a:bodyPr>
          <a:lstStyle/>
          <a:p>
            <a:r>
              <a:rPr lang="en-US" dirty="0"/>
              <a:t>Wat is C#?</a:t>
            </a:r>
          </a:p>
        </p:txBody>
      </p:sp>
      <p:sp>
        <p:nvSpPr>
          <p:cNvPr id="3" name="Content Placeholder 2">
            <a:extLst>
              <a:ext uri="{FF2B5EF4-FFF2-40B4-BE49-F238E27FC236}">
                <a16:creationId xmlns:a16="http://schemas.microsoft.com/office/drawing/2014/main" id="{285E8575-1DF3-4881-93FD-31FE2C554F18}"/>
              </a:ext>
            </a:extLst>
          </p:cNvPr>
          <p:cNvSpPr>
            <a:spLocks noGrp="1"/>
          </p:cNvSpPr>
          <p:nvPr>
            <p:ph idx="1"/>
          </p:nvPr>
        </p:nvSpPr>
        <p:spPr>
          <a:xfrm>
            <a:off x="838200" y="1318054"/>
            <a:ext cx="10515600" cy="4858909"/>
          </a:xfrm>
        </p:spPr>
        <p:txBody>
          <a:bodyPr/>
          <a:lstStyle/>
          <a:p>
            <a:pPr>
              <a:lnSpc>
                <a:spcPct val="150000"/>
              </a:lnSpc>
            </a:pPr>
            <a:endParaRPr lang="nl-BE" dirty="0"/>
          </a:p>
          <a:p>
            <a:pPr>
              <a:lnSpc>
                <a:spcPct val="150000"/>
              </a:lnSpc>
            </a:pPr>
            <a:r>
              <a:rPr lang="nl-BE" dirty="0"/>
              <a:t>Het is een object georiënteerde taal</a:t>
            </a:r>
          </a:p>
          <a:p>
            <a:pPr>
              <a:lnSpc>
                <a:spcPct val="150000"/>
              </a:lnSpc>
            </a:pPr>
            <a:r>
              <a:rPr lang="nl-BE" dirty="0"/>
              <a:t>Toont gelijkenissen met C, C++ en Java</a:t>
            </a:r>
          </a:p>
          <a:p>
            <a:pPr>
              <a:lnSpc>
                <a:spcPct val="150000"/>
              </a:lnSpc>
            </a:pPr>
            <a:r>
              <a:rPr lang="nl-BE" dirty="0"/>
              <a:t>Wordt gecompileerd en niet geïnterpreteerd</a:t>
            </a:r>
          </a:p>
          <a:p>
            <a:pPr>
              <a:lnSpc>
                <a:spcPct val="150000"/>
              </a:lnSpc>
            </a:pPr>
            <a:r>
              <a:rPr lang="nl-BE" dirty="0"/>
              <a:t>Speciaal ontworpen om in een .Net omgeving te werken</a:t>
            </a:r>
          </a:p>
        </p:txBody>
      </p:sp>
      <p:sp>
        <p:nvSpPr>
          <p:cNvPr id="4" name="Tijdelijke aanduiding voor dianummer 3">
            <a:extLst>
              <a:ext uri="{FF2B5EF4-FFF2-40B4-BE49-F238E27FC236}">
                <a16:creationId xmlns:a16="http://schemas.microsoft.com/office/drawing/2014/main" id="{11BBF3C5-7FE3-4492-B0C2-BB7222A0E432}"/>
              </a:ext>
            </a:extLst>
          </p:cNvPr>
          <p:cNvSpPr>
            <a:spLocks noGrp="1"/>
          </p:cNvSpPr>
          <p:nvPr>
            <p:ph type="sldNum" sz="quarter" idx="12"/>
          </p:nvPr>
        </p:nvSpPr>
        <p:spPr/>
        <p:txBody>
          <a:bodyPr/>
          <a:lstStyle/>
          <a:p>
            <a:fld id="{97BA5271-A444-4CCD-8D0C-6769CDD0D776}" type="slidenum">
              <a:rPr lang="en-US" smtClean="0"/>
              <a:t>5</a:t>
            </a:fld>
            <a:endParaRPr lang="en-US"/>
          </a:p>
        </p:txBody>
      </p:sp>
    </p:spTree>
    <p:extLst>
      <p:ext uri="{BB962C8B-B14F-4D97-AF65-F5344CB8AC3E}">
        <p14:creationId xmlns:p14="http://schemas.microsoft.com/office/powerpoint/2010/main" val="414785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err="1"/>
              <a:t>Datetime</a:t>
            </a:r>
            <a:endParaRPr lang="nl-BE"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err="1"/>
              <a:t>DateTime</a:t>
            </a:r>
            <a:r>
              <a:rPr lang="nl-BE" dirty="0"/>
              <a:t> structuur gebruiken we om zowel de tijd als een datum voor te stellen.</a:t>
            </a:r>
          </a:p>
          <a:p>
            <a:r>
              <a:rPr lang="nl-BE" dirty="0"/>
              <a:t>De </a:t>
            </a:r>
            <a:r>
              <a:rPr lang="nl-BE" dirty="0" err="1"/>
              <a:t>DateTime</a:t>
            </a:r>
            <a:r>
              <a:rPr lang="nl-BE" dirty="0"/>
              <a:t> wordt bijgehouden in een getal, </a:t>
            </a:r>
            <a:r>
              <a:rPr lang="nl-BE" dirty="0" err="1"/>
              <a:t>Ticks</a:t>
            </a:r>
            <a:r>
              <a:rPr lang="nl-BE" dirty="0"/>
              <a:t> genaamd. Een </a:t>
            </a:r>
            <a:r>
              <a:rPr lang="nl-BE" dirty="0" err="1"/>
              <a:t>tick</a:t>
            </a:r>
            <a:r>
              <a:rPr lang="nl-BE" dirty="0"/>
              <a:t> is een 100 nanoseconden unit. Alle </a:t>
            </a:r>
            <a:r>
              <a:rPr lang="nl-BE" dirty="0" err="1"/>
              <a:t>ticks</a:t>
            </a:r>
            <a:r>
              <a:rPr lang="nl-BE" dirty="0"/>
              <a:t> sinds 00:00 u middernacht op 1 januari van het jaar 1 worden hier bijgehouden.</a:t>
            </a:r>
          </a:p>
          <a:p>
            <a:r>
              <a:rPr lang="nl-BE" dirty="0"/>
              <a:t>De </a:t>
            </a:r>
            <a:r>
              <a:rPr lang="nl-BE" dirty="0" err="1"/>
              <a:t>DateTime</a:t>
            </a:r>
            <a:r>
              <a:rPr lang="nl-BE" dirty="0"/>
              <a:t> structuur vertrekt van de lokale datum en tijd om de tijd bij te houden, rekening houdend met de </a:t>
            </a:r>
            <a:r>
              <a:rPr lang="nl-BE" dirty="0" err="1"/>
              <a:t>curren</a:t>
            </a:r>
            <a:r>
              <a:rPr lang="nl-BE" dirty="0"/>
              <a:t> culture </a:t>
            </a:r>
            <a:r>
              <a:rPr lang="nl-BE" dirty="0" err="1"/>
              <a:t>settings</a:t>
            </a:r>
            <a:r>
              <a:rPr lang="nl-BE" dirty="0"/>
              <a:t>.</a:t>
            </a:r>
          </a:p>
          <a:p>
            <a:r>
              <a:rPr lang="nl-BE" dirty="0"/>
              <a:t>We kunnen ook werken met een datum vertrekkende van de UTC tijd, hiervoor gebruiken we </a:t>
            </a:r>
            <a:r>
              <a:rPr lang="nl-BE" dirty="0" err="1"/>
              <a:t>DateTimeOffset</a:t>
            </a:r>
            <a:endParaRPr lang="nl-BE" dirty="0"/>
          </a:p>
        </p:txBody>
      </p:sp>
    </p:spTree>
    <p:extLst>
      <p:ext uri="{BB962C8B-B14F-4D97-AF65-F5344CB8AC3E}">
        <p14:creationId xmlns:p14="http://schemas.microsoft.com/office/powerpoint/2010/main" val="660098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107372"/>
            <a:ext cx="11308977" cy="788557"/>
          </a:xfrm>
        </p:spPr>
        <p:txBody>
          <a:bodyPr/>
          <a:lstStyle/>
          <a:p>
            <a:r>
              <a:rPr lang="nl-BE" dirty="0" err="1"/>
              <a:t>TimeSpan</a:t>
            </a:r>
            <a:endParaRPr lang="nl-BE"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895929"/>
            <a:ext cx="11308977" cy="5788889"/>
          </a:xfrm>
        </p:spPr>
        <p:txBody>
          <a:bodyPr>
            <a:normAutofit/>
          </a:bodyPr>
          <a:lstStyle/>
          <a:p>
            <a:r>
              <a:rPr lang="nl-BE" dirty="0"/>
              <a:t>We gebruiken de </a:t>
            </a:r>
            <a:r>
              <a:rPr lang="nl-BE" dirty="0" err="1"/>
              <a:t>TimeSpan</a:t>
            </a:r>
            <a:r>
              <a:rPr lang="nl-BE" dirty="0"/>
              <a:t> structuur om een tijdsinterval aan te duiden.</a:t>
            </a:r>
          </a:p>
          <a:p>
            <a:r>
              <a:rPr lang="nl-BE" dirty="0"/>
              <a:t>De waarde wordt eveneens bijgehouden in </a:t>
            </a:r>
            <a:r>
              <a:rPr lang="nl-BE" dirty="0" err="1"/>
              <a:t>ticks</a:t>
            </a:r>
            <a:r>
              <a:rPr lang="nl-BE" dirty="0"/>
              <a:t>, maar hier duiden de </a:t>
            </a:r>
            <a:r>
              <a:rPr lang="nl-BE" dirty="0" err="1"/>
              <a:t>ticks</a:t>
            </a:r>
            <a:r>
              <a:rPr lang="nl-BE" dirty="0"/>
              <a:t> enkel op de tijd die verstreken is tussen 2 punten in de tijd.</a:t>
            </a:r>
          </a:p>
          <a:p>
            <a:r>
              <a:rPr lang="nl-BE" dirty="0"/>
              <a:t>We kunnen de </a:t>
            </a:r>
            <a:r>
              <a:rPr lang="nl-BE" dirty="0" err="1"/>
              <a:t>TimeSpan</a:t>
            </a:r>
            <a:r>
              <a:rPr lang="nl-BE" dirty="0"/>
              <a:t> structuur dus gebruiken indien we 2 </a:t>
            </a:r>
            <a:r>
              <a:rPr lang="nl-BE" dirty="0" err="1"/>
              <a:t>DateTime</a:t>
            </a:r>
            <a:r>
              <a:rPr lang="nl-BE" dirty="0"/>
              <a:t> objecten willen vergelijken of een nieuwe datum tijd willen berekenen,</a:t>
            </a:r>
          </a:p>
          <a:p>
            <a:r>
              <a:rPr lang="nl-BE" dirty="0"/>
              <a:t>We kunnen een nieuwe </a:t>
            </a:r>
            <a:r>
              <a:rPr lang="nl-BE" dirty="0" err="1"/>
              <a:t>TimeSpan</a:t>
            </a:r>
            <a:r>
              <a:rPr lang="nl-BE" dirty="0"/>
              <a:t> bekomen door :</a:t>
            </a:r>
          </a:p>
          <a:p>
            <a:pPr lvl="1"/>
            <a:r>
              <a:rPr lang="nl-BE" dirty="0"/>
              <a:t>Het resultaat van de vergelijking van 2 </a:t>
            </a:r>
            <a:r>
              <a:rPr lang="nl-BE" dirty="0" err="1"/>
              <a:t>DateTimes</a:t>
            </a:r>
            <a:endParaRPr lang="nl-BE" dirty="0"/>
          </a:p>
          <a:p>
            <a:pPr marL="914400" lvl="2" indent="0">
              <a:buNone/>
            </a:pPr>
            <a:r>
              <a:rPr lang="nl-BE" dirty="0" err="1"/>
              <a:t>DateTime</a:t>
            </a:r>
            <a:r>
              <a:rPr lang="nl-BE" dirty="0"/>
              <a:t> vertrek = new </a:t>
            </a:r>
            <a:r>
              <a:rPr lang="nl-BE" dirty="0" err="1"/>
              <a:t>DateTime</a:t>
            </a:r>
            <a:r>
              <a:rPr lang="nl-BE" dirty="0"/>
              <a:t>(2023, 6, 12, 18, 32, 0);</a:t>
            </a:r>
          </a:p>
          <a:p>
            <a:pPr marL="914400" lvl="2" indent="0">
              <a:buNone/>
            </a:pPr>
            <a:r>
              <a:rPr lang="nl-BE" dirty="0" err="1"/>
              <a:t>DateTime</a:t>
            </a:r>
            <a:r>
              <a:rPr lang="nl-BE" dirty="0"/>
              <a:t> aankomst = new </a:t>
            </a:r>
            <a:r>
              <a:rPr lang="nl-BE" dirty="0" err="1"/>
              <a:t>DateTime</a:t>
            </a:r>
            <a:r>
              <a:rPr lang="nl-BE" dirty="0"/>
              <a:t>(2023, 6, 13, 22, 47, 0);</a:t>
            </a:r>
          </a:p>
          <a:p>
            <a:pPr marL="914400" lvl="2" indent="0">
              <a:buNone/>
            </a:pPr>
            <a:r>
              <a:rPr lang="nl-BE" dirty="0" err="1"/>
              <a:t>TimeSpan</a:t>
            </a:r>
            <a:r>
              <a:rPr lang="nl-BE" dirty="0"/>
              <a:t> </a:t>
            </a:r>
            <a:r>
              <a:rPr lang="nl-BE" dirty="0" err="1"/>
              <a:t>travelTime</a:t>
            </a:r>
            <a:r>
              <a:rPr lang="nl-BE" dirty="0"/>
              <a:t> = aankomst - vertrek; </a:t>
            </a:r>
          </a:p>
          <a:p>
            <a:pPr lvl="1"/>
            <a:r>
              <a:rPr lang="nl-BE" dirty="0"/>
              <a:t> Declareren met een new:</a:t>
            </a:r>
          </a:p>
          <a:p>
            <a:pPr marL="914400" lvl="2" indent="0">
              <a:buNone/>
            </a:pPr>
            <a:r>
              <a:rPr lang="en-US" dirty="0" err="1"/>
              <a:t>TimeSpan</a:t>
            </a:r>
            <a:r>
              <a:rPr lang="en-US" dirty="0"/>
              <a:t> interval = new </a:t>
            </a:r>
            <a:r>
              <a:rPr lang="en-US" dirty="0" err="1"/>
              <a:t>TimeSpan</a:t>
            </a:r>
            <a:r>
              <a:rPr lang="en-US" dirty="0"/>
              <a:t>(2, 11, 22);</a:t>
            </a:r>
            <a:endParaRPr lang="nl-BE" dirty="0"/>
          </a:p>
          <a:p>
            <a:pPr lvl="1"/>
            <a:r>
              <a:rPr lang="nl-BE" dirty="0"/>
              <a:t>Vanuit dagen, seconden of milliseconden:</a:t>
            </a:r>
          </a:p>
          <a:p>
            <a:pPr marL="914400" lvl="2" indent="0">
              <a:buNone/>
            </a:pPr>
            <a:r>
              <a:rPr lang="nl-BE" dirty="0" err="1"/>
              <a:t>TimeSpan</a:t>
            </a:r>
            <a:r>
              <a:rPr lang="nl-BE" dirty="0"/>
              <a:t> interval = </a:t>
            </a:r>
            <a:r>
              <a:rPr lang="nl-BE" dirty="0" err="1"/>
              <a:t>TimeSpan.FromSeconds</a:t>
            </a:r>
            <a:r>
              <a:rPr lang="nl-BE" dirty="0"/>
              <a:t>(120);</a:t>
            </a:r>
          </a:p>
          <a:p>
            <a:pPr lvl="1"/>
            <a:endParaRPr lang="nl-BE" dirty="0"/>
          </a:p>
        </p:txBody>
      </p:sp>
    </p:spTree>
    <p:extLst>
      <p:ext uri="{BB962C8B-B14F-4D97-AF65-F5344CB8AC3E}">
        <p14:creationId xmlns:p14="http://schemas.microsoft.com/office/powerpoint/2010/main" val="2557807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fade">
                                      <p:cBhvr>
                                        <p:cTn id="55" dur="500"/>
                                        <p:tgtEl>
                                          <p:spTgt spid="3">
                                            <p:txEl>
                                              <p:pRg st="10" end="1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err="1"/>
              <a:t>TimeOnly</a:t>
            </a:r>
            <a:r>
              <a:rPr lang="nl-BE" dirty="0"/>
              <a:t> en </a:t>
            </a:r>
            <a:r>
              <a:rPr lang="nl-BE" dirty="0" err="1"/>
              <a:t>DateOnly</a:t>
            </a:r>
            <a:endParaRPr lang="nl-BE"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Indien we alleen een tijd willen kennen, ongeacht de datum, kunnen we de </a:t>
            </a:r>
            <a:r>
              <a:rPr lang="nl-BE" dirty="0" err="1"/>
              <a:t>TimeOnly</a:t>
            </a:r>
            <a:r>
              <a:rPr lang="nl-BE" dirty="0"/>
              <a:t> structuur gebruiken.</a:t>
            </a:r>
          </a:p>
          <a:p>
            <a:r>
              <a:rPr lang="nl-BE" dirty="0"/>
              <a:t>Hetzelfde is waar voor de </a:t>
            </a:r>
            <a:r>
              <a:rPr lang="nl-BE" dirty="0" err="1"/>
              <a:t>DateOnly</a:t>
            </a:r>
            <a:r>
              <a:rPr lang="nl-BE" dirty="0"/>
              <a:t> methode, hier wordt geen rekening </a:t>
            </a:r>
            <a:r>
              <a:rPr lang="nl-BE" dirty="0" err="1"/>
              <a:t>gehuiden</a:t>
            </a:r>
            <a:r>
              <a:rPr lang="nl-BE" dirty="0"/>
              <a:t> met de tijd. Dit is vooral handig als je enkel wil weten hoeveel dagen er verstreken zijn, ongeacht de tijd.</a:t>
            </a:r>
          </a:p>
          <a:p>
            <a:pPr lvl="1"/>
            <a:r>
              <a:rPr lang="nl-BE" dirty="0"/>
              <a:t>Soms is het belangrijk dat we de globale dagen moeten kennen. Als we dezelfde berekening doen met </a:t>
            </a:r>
            <a:r>
              <a:rPr lang="nl-BE" dirty="0" err="1"/>
              <a:t>DateTime</a:t>
            </a:r>
            <a:r>
              <a:rPr lang="nl-BE" dirty="0"/>
              <a:t>, kan het zijn dat je een ander resultaat bekomt. Indien de aanvang later is dan de huidige tijd.</a:t>
            </a:r>
          </a:p>
          <a:p>
            <a:r>
              <a:rPr lang="nl-BE" dirty="0"/>
              <a:t>We kunnen beide structuren ook van een </a:t>
            </a:r>
            <a:r>
              <a:rPr lang="nl-BE" dirty="0" err="1"/>
              <a:t>DateTime</a:t>
            </a:r>
            <a:r>
              <a:rPr lang="nl-BE" dirty="0"/>
              <a:t> initialiseren.</a:t>
            </a:r>
          </a:p>
          <a:p>
            <a:pPr marL="0" indent="0">
              <a:buNone/>
            </a:pPr>
            <a:r>
              <a:rPr lang="nl-BE" dirty="0"/>
              <a:t> </a:t>
            </a:r>
          </a:p>
        </p:txBody>
      </p:sp>
    </p:spTree>
    <p:extLst>
      <p:ext uri="{BB962C8B-B14F-4D97-AF65-F5344CB8AC3E}">
        <p14:creationId xmlns:p14="http://schemas.microsoft.com/office/powerpoint/2010/main" val="3729763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1901" b="11901"/>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a:t>Omzetten van datatypes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1186096"/>
      </p:ext>
    </p:extLst>
  </p:cSld>
  <p:clrMapOvr>
    <a:overrideClrMapping bg1="dk1" tx1="lt1" bg2="dk2" tx2="lt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normAutofit/>
          </a:bodyPr>
          <a:lstStyle/>
          <a:p>
            <a:r>
              <a:rPr lang="nl-BE" dirty="0"/>
              <a:t>Omzetten van numerieke waarden naar string</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5322981"/>
          </a:xfrm>
        </p:spPr>
        <p:txBody>
          <a:bodyPr>
            <a:normAutofit lnSpcReduction="10000"/>
          </a:bodyPr>
          <a:lstStyle/>
          <a:p>
            <a:r>
              <a:rPr lang="nl-BE" dirty="0"/>
              <a:t>We kunnen elk datatype makkelijk omzetten naar string door een functie die in elk object bij default geïmplementeerd is: </a:t>
            </a:r>
            <a:r>
              <a:rPr lang="nl-BE" dirty="0" err="1"/>
              <a:t>ToString</a:t>
            </a:r>
            <a:r>
              <a:rPr lang="nl-BE" dirty="0"/>
              <a:t>().</a:t>
            </a:r>
          </a:p>
          <a:p>
            <a:r>
              <a:rPr lang="nl-BE" dirty="0"/>
              <a:t>Het is mogelijk om bij numerieke waarden een formatering mee te geven bij de </a:t>
            </a:r>
            <a:r>
              <a:rPr lang="nl-BE" dirty="0" err="1"/>
              <a:t>ToString</a:t>
            </a:r>
            <a:r>
              <a:rPr lang="nl-BE" dirty="0"/>
              <a:t>(string format).</a:t>
            </a:r>
          </a:p>
          <a:p>
            <a:pPr lvl="1"/>
            <a:r>
              <a:rPr lang="nl-BE" dirty="0"/>
              <a:t>Geldig voor elke numerieke waarde:</a:t>
            </a:r>
          </a:p>
          <a:p>
            <a:pPr lvl="2"/>
            <a:r>
              <a:rPr lang="nl-BE" dirty="0"/>
              <a:t>“F”	= </a:t>
            </a:r>
            <a:r>
              <a:rPr lang="nl-BE" dirty="0" err="1"/>
              <a:t>Fixed</a:t>
            </a:r>
            <a:r>
              <a:rPr lang="nl-BE" dirty="0"/>
              <a:t> point, </a:t>
            </a:r>
            <a:r>
              <a:rPr lang="nl-BE" dirty="0" err="1"/>
              <a:t>comma</a:t>
            </a:r>
            <a:r>
              <a:rPr lang="nl-BE" dirty="0"/>
              <a:t> notatie		</a:t>
            </a:r>
            <a:r>
              <a:rPr lang="nl-BE" dirty="0" err="1"/>
              <a:t>d.ToString</a:t>
            </a:r>
            <a:r>
              <a:rPr lang="nl-BE" dirty="0"/>
              <a:t>(“F4”);		500,6589</a:t>
            </a:r>
          </a:p>
          <a:p>
            <a:pPr lvl="2"/>
            <a:r>
              <a:rPr lang="nl-BE" dirty="0"/>
              <a:t>“C” 	= </a:t>
            </a:r>
            <a:r>
              <a:rPr lang="nl-BE" dirty="0" err="1"/>
              <a:t>Currency</a:t>
            </a:r>
            <a:r>
              <a:rPr lang="nl-BE" dirty="0"/>
              <a:t> of munteenheid		</a:t>
            </a:r>
            <a:r>
              <a:rPr lang="nl-BE" dirty="0" err="1"/>
              <a:t>n.ToString</a:t>
            </a:r>
            <a:r>
              <a:rPr lang="nl-BE" dirty="0"/>
              <a:t>(“C”); 		500 €</a:t>
            </a:r>
          </a:p>
          <a:p>
            <a:pPr lvl="3"/>
            <a:r>
              <a:rPr lang="nl-BE" dirty="0"/>
              <a:t>We kunnen ook het aantal plaatsen na de </a:t>
            </a:r>
            <a:r>
              <a:rPr lang="nl-BE" dirty="0" err="1"/>
              <a:t>comma</a:t>
            </a:r>
            <a:r>
              <a:rPr lang="nl-BE" dirty="0"/>
              <a:t> weergeven</a:t>
            </a:r>
          </a:p>
          <a:p>
            <a:pPr marL="914400" lvl="2" indent="0">
              <a:buNone/>
            </a:pPr>
            <a:r>
              <a:rPr lang="nl-BE" dirty="0"/>
              <a:t>						</a:t>
            </a:r>
            <a:r>
              <a:rPr lang="nl-BE" dirty="0" err="1"/>
              <a:t>n.ToString</a:t>
            </a:r>
            <a:r>
              <a:rPr lang="nl-BE" dirty="0"/>
              <a:t>(“C2”)		500,00 €</a:t>
            </a:r>
          </a:p>
          <a:p>
            <a:pPr lvl="2"/>
            <a:r>
              <a:rPr lang="nl-BE" dirty="0"/>
              <a:t>“E”	= Exponent notatie			</a:t>
            </a:r>
            <a:r>
              <a:rPr lang="nl-BE" dirty="0" err="1"/>
              <a:t>n.ToString</a:t>
            </a:r>
            <a:r>
              <a:rPr lang="nl-BE" dirty="0"/>
              <a:t>(“E”)		5,000000E+002</a:t>
            </a:r>
          </a:p>
          <a:p>
            <a:pPr lvl="2"/>
            <a:r>
              <a:rPr lang="nl-BE" dirty="0"/>
              <a:t>“N”	= Groepeert het getal met ev. </a:t>
            </a:r>
            <a:r>
              <a:rPr lang="nl-BE" dirty="0" err="1"/>
              <a:t>comma</a:t>
            </a:r>
            <a:r>
              <a:rPr lang="nl-BE" dirty="0"/>
              <a:t>	</a:t>
            </a:r>
            <a:r>
              <a:rPr lang="nl-BE" dirty="0" err="1"/>
              <a:t>d.ToString</a:t>
            </a:r>
            <a:r>
              <a:rPr lang="nl-BE" dirty="0"/>
              <a:t>(“N”)		5,456,895.45892</a:t>
            </a:r>
          </a:p>
          <a:p>
            <a:pPr marL="914400" lvl="2" indent="0">
              <a:buNone/>
            </a:pPr>
            <a:r>
              <a:rPr lang="nl-BE" dirty="0"/>
              <a:t>						</a:t>
            </a:r>
            <a:r>
              <a:rPr lang="nl-BE" dirty="0" err="1"/>
              <a:t>d.ToString</a:t>
            </a:r>
            <a:r>
              <a:rPr lang="nl-BE" dirty="0"/>
              <a:t>(“N2”)		5,456,895.45</a:t>
            </a:r>
          </a:p>
          <a:p>
            <a:pPr lvl="1"/>
            <a:r>
              <a:rPr lang="nl-BE" dirty="0"/>
              <a:t>Geldig voor integers:</a:t>
            </a:r>
          </a:p>
          <a:p>
            <a:pPr lvl="2"/>
            <a:r>
              <a:rPr lang="nl-BE" dirty="0"/>
              <a:t>“X”	= Hexadecimaal				</a:t>
            </a:r>
            <a:r>
              <a:rPr lang="nl-BE" dirty="0" err="1"/>
              <a:t>n.ToString</a:t>
            </a:r>
            <a:r>
              <a:rPr lang="nl-BE" dirty="0"/>
              <a:t>(“X2”)		F4</a:t>
            </a:r>
          </a:p>
          <a:p>
            <a:pPr lvl="2"/>
            <a:r>
              <a:rPr lang="nl-BE" dirty="0"/>
              <a:t>“B”	= Binair, maar enkel vanaf .Net 8		</a:t>
            </a:r>
            <a:r>
              <a:rPr lang="nl-BE" dirty="0" err="1"/>
              <a:t>n.ToString</a:t>
            </a:r>
            <a:r>
              <a:rPr lang="nl-BE" dirty="0"/>
              <a:t>(“B8”)		01001011</a:t>
            </a:r>
          </a:p>
          <a:p>
            <a:pPr lvl="1"/>
            <a:endParaRPr lang="nl-BE" dirty="0"/>
          </a:p>
        </p:txBody>
      </p:sp>
    </p:spTree>
    <p:extLst>
      <p:ext uri="{BB962C8B-B14F-4D97-AF65-F5344CB8AC3E}">
        <p14:creationId xmlns:p14="http://schemas.microsoft.com/office/powerpoint/2010/main" val="9941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500"/>
                                        <p:tgtEl>
                                          <p:spTgt spid="3">
                                            <p:txEl>
                                              <p:pRg st="8" end="8"/>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fade">
                                      <p:cBhvr>
                                        <p:cTn id="53" dur="500"/>
                                        <p:tgtEl>
                                          <p:spTgt spid="3">
                                            <p:txEl>
                                              <p:pRg st="10" end="1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3">
                                            <p:txEl>
                                              <p:pRg st="12" end="12"/>
                                            </p:txEl>
                                          </p:spTgt>
                                        </p:tgtEl>
                                        <p:attrNameLst>
                                          <p:attrName>style.visibility</p:attrName>
                                        </p:attrNameLst>
                                      </p:cBhvr>
                                      <p:to>
                                        <p:strVal val="visible"/>
                                      </p:to>
                                    </p:set>
                                    <p:animEffect transition="in" filter="fade">
                                      <p:cBhvr>
                                        <p:cTn id="6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0"/>
            <a:ext cx="11308977" cy="788557"/>
          </a:xfrm>
        </p:spPr>
        <p:txBody>
          <a:bodyPr>
            <a:normAutofit fontScale="90000"/>
          </a:bodyPr>
          <a:lstStyle/>
          <a:p>
            <a:r>
              <a:rPr lang="nl-BE" dirty="0"/>
              <a:t>Omzetten van een string naar een numerieke waarde</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284629" y="789709"/>
            <a:ext cx="11699553" cy="5960920"/>
          </a:xfrm>
        </p:spPr>
        <p:txBody>
          <a:bodyPr>
            <a:normAutofit lnSpcReduction="10000"/>
          </a:bodyPr>
          <a:lstStyle/>
          <a:p>
            <a:r>
              <a:rPr lang="nl-BE" dirty="0"/>
              <a:t>Hiervoor kunnen we de </a:t>
            </a:r>
            <a:r>
              <a:rPr lang="nl-BE" dirty="0" err="1"/>
              <a:t>parse</a:t>
            </a:r>
            <a:r>
              <a:rPr lang="nl-BE" dirty="0"/>
              <a:t> methode gebruiken op het type</a:t>
            </a:r>
          </a:p>
          <a:p>
            <a:pPr lvl="1"/>
            <a:r>
              <a:rPr lang="nl-BE" dirty="0"/>
              <a:t>Bijvoorbeeld</a:t>
            </a:r>
          </a:p>
          <a:p>
            <a:pPr marL="914400" lvl="2" indent="0">
              <a:buNone/>
            </a:pPr>
            <a:r>
              <a:rPr lang="nl-BE" dirty="0"/>
              <a:t>string </a:t>
            </a:r>
            <a:r>
              <a:rPr lang="nl-BE" dirty="0" err="1"/>
              <a:t>number</a:t>
            </a:r>
            <a:r>
              <a:rPr lang="nl-BE" dirty="0"/>
              <a:t> = “500”; </a:t>
            </a:r>
          </a:p>
          <a:p>
            <a:pPr marL="914400" lvl="2" indent="0">
              <a:buNone/>
            </a:pPr>
            <a:r>
              <a:rPr lang="nl-BE" dirty="0"/>
              <a:t>int a = </a:t>
            </a:r>
            <a:r>
              <a:rPr lang="nl-BE" dirty="0" err="1"/>
              <a:t>int.Parse</a:t>
            </a:r>
            <a:r>
              <a:rPr lang="nl-BE" dirty="0"/>
              <a:t>(</a:t>
            </a:r>
            <a:r>
              <a:rPr lang="nl-BE" dirty="0" err="1"/>
              <a:t>number</a:t>
            </a:r>
            <a:r>
              <a:rPr lang="nl-BE" dirty="0"/>
              <a:t>);</a:t>
            </a:r>
          </a:p>
          <a:p>
            <a:pPr lvl="1"/>
            <a:r>
              <a:rPr lang="nl-BE" dirty="0"/>
              <a:t>Opgepast, als de string niet voldoet aan een correcte nummer, wordt er een fout gegenereerd door het systeem. (</a:t>
            </a:r>
            <a:r>
              <a:rPr lang="nl-BE" dirty="0" err="1"/>
              <a:t>Exception</a:t>
            </a:r>
            <a:r>
              <a:rPr lang="nl-BE" dirty="0"/>
              <a:t>).</a:t>
            </a:r>
          </a:p>
          <a:p>
            <a:r>
              <a:rPr lang="nl-BE" dirty="0"/>
              <a:t>Om ervoor te zorgen dat deze fouten de werking van ons programma niet gaan storen, kunnen we de </a:t>
            </a:r>
            <a:r>
              <a:rPr lang="nl-BE" dirty="0" err="1"/>
              <a:t>TryParse</a:t>
            </a:r>
            <a:r>
              <a:rPr lang="nl-BE" dirty="0"/>
              <a:t> functie gebruiken. Die gaat eerst controleren of het formaat van de string bruikbaar is, pas daarna gaan we de nummer omzetten.</a:t>
            </a:r>
          </a:p>
          <a:p>
            <a:pPr lvl="1"/>
            <a:r>
              <a:rPr lang="nl-BE" dirty="0"/>
              <a:t>Bijvoorbeeld</a:t>
            </a:r>
          </a:p>
          <a:p>
            <a:pPr marL="0" indent="0">
              <a:buNone/>
            </a:pPr>
            <a:r>
              <a:rPr lang="nl-BE" dirty="0"/>
              <a:t>	</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if</a:t>
            </a:r>
            <a:r>
              <a:rPr lang="en-US" sz="1800" dirty="0">
                <a:solidFill>
                  <a:srgbClr val="000000"/>
                </a:solidFill>
                <a:latin typeface="Cascadia Mono" panose="020B0609020000020004" pitchFamily="49" charset="0"/>
              </a:rPr>
              <a:t>(</a:t>
            </a:r>
            <a:r>
              <a:rPr lang="en-US" sz="1800" dirty="0" err="1">
                <a:solidFill>
                  <a:srgbClr val="0000FF"/>
                </a:solidFill>
                <a:latin typeface="Cascadia Mono" panose="020B0609020000020004" pitchFamily="49" charset="0"/>
              </a:rPr>
              <a:t>int</a:t>
            </a:r>
            <a:r>
              <a:rPr lang="en-US" sz="1800" dirty="0" err="1">
                <a:solidFill>
                  <a:srgbClr val="000000"/>
                </a:solidFill>
                <a:latin typeface="Cascadia Mono" panose="020B0609020000020004" pitchFamily="49" charset="0"/>
              </a:rPr>
              <a:t>.TryParse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"500"</a:t>
            </a:r>
            <a:r>
              <a:rPr lang="en-US" sz="1800" dirty="0">
                <a:solidFill>
                  <a:srgbClr val="000000"/>
                </a:solidFill>
                <a:latin typeface="Cascadia Mono" panose="020B0609020000020004" pitchFamily="49" charset="0"/>
              </a:rPr>
              <a:t>,</a:t>
            </a:r>
            <a:r>
              <a:rPr lang="en-US" sz="1800" dirty="0">
                <a:solidFill>
                  <a:srgbClr val="0000FF"/>
                </a:solidFill>
                <a:latin typeface="Cascadia Mono" panose="020B0609020000020004" pitchFamily="49" charset="0"/>
              </a:rPr>
              <a:t>out</a:t>
            </a:r>
            <a:r>
              <a:rPr lang="en-US" sz="1800" dirty="0">
                <a:solidFill>
                  <a:srgbClr val="000000"/>
                </a:solidFill>
                <a:latin typeface="Cascadia Mono" panose="020B0609020000020004" pitchFamily="49" charset="0"/>
              </a:rPr>
              <a:t> n)) {</a:t>
            </a:r>
          </a:p>
          <a:p>
            <a:pPr marL="0" indent="0">
              <a:buNone/>
            </a:pPr>
            <a:r>
              <a:rPr lang="it-IT" sz="1800" dirty="0">
                <a:solidFill>
                  <a:srgbClr val="000000"/>
                </a:solidFill>
                <a:latin typeface="Cascadia Mono" panose="020B0609020000020004" pitchFamily="49" charset="0"/>
              </a:rPr>
              <a:t>          Console.WriteLine(n.ToString(</a:t>
            </a:r>
            <a:r>
              <a:rPr lang="it-IT" sz="1800" dirty="0">
                <a:solidFill>
                  <a:srgbClr val="A31515"/>
                </a:solidFill>
                <a:latin typeface="Cascadia Mono" panose="020B0609020000020004" pitchFamily="49" charset="0"/>
              </a:rPr>
              <a:t>"C2"</a:t>
            </a:r>
            <a:r>
              <a:rPr lang="it-IT" sz="1800" dirty="0">
                <a:solidFill>
                  <a:srgbClr val="000000"/>
                </a:solidFill>
                <a:latin typeface="Cascadia Mono" panose="020B0609020000020004" pitchFamily="49" charset="0"/>
              </a:rPr>
              <a:t>));</a:t>
            </a:r>
          </a:p>
          <a:p>
            <a:pPr marL="0" indent="0">
              <a:buNone/>
            </a:pPr>
            <a:r>
              <a:rPr lang="en-IE" sz="1800" dirty="0">
                <a:solidFill>
                  <a:srgbClr val="000000"/>
                </a:solidFill>
                <a:latin typeface="Cascadia Mono" panose="020B0609020000020004" pitchFamily="49" charset="0"/>
              </a:rPr>
              <a:t>        }</a:t>
            </a:r>
            <a:endParaRPr lang="nl-BE" dirty="0"/>
          </a:p>
          <a:p>
            <a:pPr lvl="1"/>
            <a:r>
              <a:rPr lang="nl-BE" dirty="0"/>
              <a:t>We moeten hier het ‘out’ </a:t>
            </a:r>
            <a:r>
              <a:rPr lang="nl-BE" dirty="0" err="1"/>
              <a:t>keyword</a:t>
            </a:r>
            <a:r>
              <a:rPr lang="nl-BE" dirty="0"/>
              <a:t> gebruiken, omdat de waarde in n wordt teruggegeven. Later in de cursus komen we hier uitgebreider over terug</a:t>
            </a:r>
          </a:p>
        </p:txBody>
      </p:sp>
    </p:spTree>
    <p:extLst>
      <p:ext uri="{BB962C8B-B14F-4D97-AF65-F5344CB8AC3E}">
        <p14:creationId xmlns:p14="http://schemas.microsoft.com/office/powerpoint/2010/main" val="2353463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0"/>
            <a:ext cx="11308977" cy="788557"/>
          </a:xfrm>
        </p:spPr>
        <p:txBody>
          <a:bodyPr/>
          <a:lstStyle/>
          <a:p>
            <a:r>
              <a:rPr lang="nl-BE" dirty="0"/>
              <a:t>Casting van waarden</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18655" y="788557"/>
            <a:ext cx="11651672" cy="6069443"/>
          </a:xfrm>
        </p:spPr>
        <p:txBody>
          <a:bodyPr>
            <a:normAutofit/>
          </a:bodyPr>
          <a:lstStyle/>
          <a:p>
            <a:r>
              <a:rPr lang="nl-BE" dirty="0"/>
              <a:t>Als we de waarde van het ene datatype willen omzetten naar een ander, is dit in sommige gevallen mogelijk.</a:t>
            </a:r>
          </a:p>
          <a:p>
            <a:pPr lvl="1"/>
            <a:r>
              <a:rPr lang="nl-BE" dirty="0"/>
              <a:t>Het kan wel zijn dat je soms vreemde resultaten krijgt, de types verschillen immers onderling. </a:t>
            </a:r>
          </a:p>
          <a:p>
            <a:r>
              <a:rPr lang="nl-BE" dirty="0"/>
              <a:t>We casten in C# door het gewenste type tussen haakjes te zetten.</a:t>
            </a:r>
          </a:p>
          <a:p>
            <a:pPr lvl="1"/>
            <a:r>
              <a:rPr lang="nl-BE" dirty="0"/>
              <a:t>Bijvoorbeeld: </a:t>
            </a:r>
          </a:p>
          <a:p>
            <a:pPr marL="457200" lvl="1" indent="0">
              <a:buNone/>
            </a:pPr>
            <a:r>
              <a:rPr lang="nl-BE" dirty="0"/>
              <a:t> 	double d = 500.12;</a:t>
            </a:r>
          </a:p>
          <a:p>
            <a:pPr marL="457200" lvl="1" indent="0">
              <a:buNone/>
            </a:pPr>
            <a:r>
              <a:rPr lang="nl-BE" dirty="0"/>
              <a:t>	int i=(int) d; =&gt; uiteraard is het deel achter de komma verdwenen.</a:t>
            </a:r>
          </a:p>
          <a:p>
            <a:pPr lvl="1"/>
            <a:r>
              <a:rPr lang="nl-BE" dirty="0"/>
              <a:t>Het double datatype is ook groter als die van int, we kunnen dus een deel van de waarde verliezen. Dit noemt met “</a:t>
            </a:r>
            <a:r>
              <a:rPr lang="nl-BE" b="1" dirty="0" err="1"/>
              <a:t>Narrowing</a:t>
            </a:r>
            <a:r>
              <a:rPr lang="nl-BE" dirty="0"/>
              <a:t>”.</a:t>
            </a:r>
          </a:p>
          <a:p>
            <a:r>
              <a:rPr lang="nl-BE" dirty="0"/>
              <a:t>Indien de waarde perfect in de ontvangende waarde past zonder verlies, kunnen we impliciet casten. In dit geval moeten we geen haakjes plaatsen.</a:t>
            </a:r>
          </a:p>
          <a:p>
            <a:pPr lvl="1"/>
            <a:r>
              <a:rPr lang="nl-BE" dirty="0"/>
              <a:t>Bijvoorbeeld:</a:t>
            </a:r>
          </a:p>
          <a:p>
            <a:pPr marL="914400" lvl="2" indent="0">
              <a:buNone/>
            </a:pPr>
            <a:r>
              <a:rPr lang="nl-BE" dirty="0"/>
              <a:t>int i= 50;</a:t>
            </a:r>
          </a:p>
          <a:p>
            <a:pPr marL="914400" lvl="2" indent="0">
              <a:buNone/>
            </a:pPr>
            <a:r>
              <a:rPr lang="nl-BE" dirty="0"/>
              <a:t>double d = i;</a:t>
            </a:r>
          </a:p>
        </p:txBody>
      </p:sp>
    </p:spTree>
    <p:extLst>
      <p:ext uri="{BB962C8B-B14F-4D97-AF65-F5344CB8AC3E}">
        <p14:creationId xmlns:p14="http://schemas.microsoft.com/office/powerpoint/2010/main" val="2027735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a:t>Conversie</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C# voorziet de mogelijkheid tot casten, net zoals C, C++ en Java. </a:t>
            </a:r>
          </a:p>
          <a:p>
            <a:r>
              <a:rPr lang="nl-BE" dirty="0"/>
              <a:t>.Net voorziet echter een bibliotheek om deze conversies te doen. Als wij in C# een cast doen, zal de compiler dit via de standaard .Net manier doen in byte code.</a:t>
            </a:r>
          </a:p>
          <a:p>
            <a:r>
              <a:rPr lang="nl-BE" dirty="0"/>
              <a:t>De </a:t>
            </a:r>
            <a:r>
              <a:rPr lang="nl-BE" dirty="0" err="1"/>
              <a:t>Convert</a:t>
            </a:r>
            <a:r>
              <a:rPr lang="nl-BE" dirty="0"/>
              <a:t> </a:t>
            </a:r>
            <a:r>
              <a:rPr lang="nl-BE" dirty="0" err="1"/>
              <a:t>library</a:t>
            </a:r>
            <a:r>
              <a:rPr lang="nl-BE" dirty="0"/>
              <a:t> is zeer eenvoudig te gebruiken:</a:t>
            </a:r>
          </a:p>
          <a:p>
            <a:pPr lvl="1"/>
            <a:r>
              <a:rPr lang="nl-BE" dirty="0" err="1"/>
              <a:t>Convert.To</a:t>
            </a:r>
            <a:r>
              <a:rPr lang="nl-BE" dirty="0"/>
              <a:t>&lt;</a:t>
            </a:r>
            <a:r>
              <a:rPr lang="nl-BE" dirty="0" err="1"/>
              <a:t>destination</a:t>
            </a:r>
            <a:r>
              <a:rPr lang="nl-BE" dirty="0"/>
              <a:t> datatype&gt;(&lt;source </a:t>
            </a:r>
            <a:r>
              <a:rPr lang="nl-BE" dirty="0" err="1"/>
              <a:t>value</a:t>
            </a:r>
            <a:r>
              <a:rPr lang="nl-BE" dirty="0"/>
              <a:t>&gt;)</a:t>
            </a:r>
          </a:p>
          <a:p>
            <a:pPr lvl="2"/>
            <a:r>
              <a:rPr lang="nl-BE" dirty="0"/>
              <a:t>Bijvoorbeeld:</a:t>
            </a:r>
          </a:p>
          <a:p>
            <a:pPr marL="1371600" lvl="3" indent="0">
              <a:buNone/>
            </a:pPr>
            <a:r>
              <a:rPr lang="nl-BE" dirty="0"/>
              <a:t>double d= 3.12;</a:t>
            </a:r>
          </a:p>
          <a:p>
            <a:pPr marL="1371600" lvl="3" indent="0">
              <a:buNone/>
            </a:pPr>
            <a:r>
              <a:rPr lang="nl-BE" dirty="0"/>
              <a:t>int i=Convert.ToInt32(d);</a:t>
            </a:r>
          </a:p>
          <a:p>
            <a:r>
              <a:rPr lang="nl-BE" dirty="0"/>
              <a:t>We moeten net zoals bij casting oppassen voor </a:t>
            </a:r>
            <a:r>
              <a:rPr lang="nl-BE" dirty="0" err="1"/>
              <a:t>narrowing</a:t>
            </a:r>
            <a:r>
              <a:rPr lang="nl-BE" dirty="0"/>
              <a:t> en waardeverlies</a:t>
            </a:r>
          </a:p>
          <a:p>
            <a:pPr lvl="3"/>
            <a:endParaRPr lang="nl-BE" dirty="0"/>
          </a:p>
        </p:txBody>
      </p:sp>
    </p:spTree>
    <p:extLst>
      <p:ext uri="{BB962C8B-B14F-4D97-AF65-F5344CB8AC3E}">
        <p14:creationId xmlns:p14="http://schemas.microsoft.com/office/powerpoint/2010/main" val="448223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5382424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306" r="4306"/>
          <a:stretch/>
        </p:blipFill>
        <p:spPr>
          <a:xfrm>
            <a:off x="5616281" y="9535"/>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Functies of </a:t>
            </a:r>
            <a:r>
              <a:rPr lang="nl-NL" sz="4800" b="1" dirty="0" err="1"/>
              <a:t>methods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872186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8AA03-129F-4175-A47C-B61388A144AE}"/>
              </a:ext>
            </a:extLst>
          </p:cNvPr>
          <p:cNvSpPr>
            <a:spLocks noGrp="1"/>
          </p:cNvSpPr>
          <p:nvPr>
            <p:ph type="title"/>
          </p:nvPr>
        </p:nvSpPr>
        <p:spPr/>
        <p:txBody>
          <a:bodyPr/>
          <a:lstStyle/>
          <a:p>
            <a:r>
              <a:rPr lang="en-US" dirty="0" err="1"/>
              <a:t>.Net</a:t>
            </a:r>
            <a:r>
              <a:rPr lang="en-US" dirty="0"/>
              <a:t> platform</a:t>
            </a:r>
          </a:p>
        </p:txBody>
      </p:sp>
      <p:sp>
        <p:nvSpPr>
          <p:cNvPr id="3" name="Content Placeholder 2">
            <a:extLst>
              <a:ext uri="{FF2B5EF4-FFF2-40B4-BE49-F238E27FC236}">
                <a16:creationId xmlns:a16="http://schemas.microsoft.com/office/drawing/2014/main" id="{8038FE22-97A4-48CE-AE7D-4904E4268E41}"/>
              </a:ext>
            </a:extLst>
          </p:cNvPr>
          <p:cNvSpPr>
            <a:spLocks noGrp="1"/>
          </p:cNvSpPr>
          <p:nvPr>
            <p:ph idx="1"/>
          </p:nvPr>
        </p:nvSpPr>
        <p:spPr>
          <a:xfrm>
            <a:off x="838200" y="1281794"/>
            <a:ext cx="10515600" cy="5211080"/>
          </a:xfrm>
        </p:spPr>
        <p:txBody>
          <a:bodyPr/>
          <a:lstStyle/>
          <a:p>
            <a:r>
              <a:rPr lang="nl-BE" dirty="0"/>
              <a:t>CLI : </a:t>
            </a:r>
            <a:r>
              <a:rPr lang="en-US" dirty="0"/>
              <a:t>Common Language Infrastructure</a:t>
            </a:r>
          </a:p>
          <a:p>
            <a:pPr lvl="1"/>
            <a:r>
              <a:rPr lang="nl-BE" dirty="0"/>
              <a:t>Taal neutraal framework</a:t>
            </a:r>
          </a:p>
          <a:p>
            <a:pPr lvl="1"/>
            <a:r>
              <a:rPr lang="nl-BE" dirty="0"/>
              <a:t>Bevat:</a:t>
            </a:r>
          </a:p>
          <a:p>
            <a:pPr lvl="2"/>
            <a:r>
              <a:rPr lang="nl-BE" dirty="0"/>
              <a:t>CTS -&gt; Common Type System</a:t>
            </a:r>
          </a:p>
          <a:p>
            <a:pPr lvl="2"/>
            <a:r>
              <a:rPr lang="nl-BE" dirty="0"/>
              <a:t>Metadata</a:t>
            </a:r>
          </a:p>
          <a:p>
            <a:pPr lvl="2"/>
            <a:r>
              <a:rPr lang="nl-BE" dirty="0"/>
              <a:t>CLS -&gt; Common Language </a:t>
            </a:r>
            <a:r>
              <a:rPr lang="nl-BE" dirty="0" err="1"/>
              <a:t>Specification</a:t>
            </a:r>
            <a:endParaRPr lang="nl-BE" dirty="0"/>
          </a:p>
          <a:p>
            <a:pPr lvl="2"/>
            <a:r>
              <a:rPr lang="nl-BE" dirty="0"/>
              <a:t>VES -&gt; Virtual </a:t>
            </a:r>
            <a:r>
              <a:rPr lang="nl-BE" dirty="0" err="1"/>
              <a:t>Execution</a:t>
            </a:r>
            <a:r>
              <a:rPr lang="nl-BE" dirty="0"/>
              <a:t> System</a:t>
            </a:r>
          </a:p>
          <a:p>
            <a:r>
              <a:rPr lang="nl-BE" dirty="0"/>
              <a:t>CLR: </a:t>
            </a:r>
            <a:r>
              <a:rPr lang="en-US" dirty="0"/>
              <a:t>Common Language Runtime</a:t>
            </a:r>
          </a:p>
          <a:p>
            <a:pPr lvl="1"/>
            <a:r>
              <a:rPr lang="nl-BE" dirty="0"/>
              <a:t>Virtuele machine waarin de code wordt uitgevoerd</a:t>
            </a:r>
          </a:p>
          <a:p>
            <a:pPr lvl="1"/>
            <a:r>
              <a:rPr lang="nl-BE" dirty="0"/>
              <a:t>JIT </a:t>
            </a:r>
            <a:r>
              <a:rPr lang="nl-BE" dirty="0" err="1"/>
              <a:t>compiling</a:t>
            </a:r>
            <a:endParaRPr lang="nl-BE" dirty="0"/>
          </a:p>
          <a:p>
            <a:pPr lvl="1"/>
            <a:r>
              <a:rPr lang="nl-BE" dirty="0"/>
              <a:t>Zorgt voor Type </a:t>
            </a:r>
            <a:r>
              <a:rPr lang="nl-BE" dirty="0" err="1"/>
              <a:t>mapping</a:t>
            </a:r>
            <a:r>
              <a:rPr lang="nl-BE" dirty="0"/>
              <a:t>, GC (</a:t>
            </a:r>
            <a:r>
              <a:rPr lang="nl-BE" dirty="0" err="1"/>
              <a:t>garbage</a:t>
            </a:r>
            <a:r>
              <a:rPr lang="nl-BE" dirty="0"/>
              <a:t> collector), …</a:t>
            </a:r>
          </a:p>
          <a:p>
            <a:r>
              <a:rPr lang="nl-BE"/>
              <a:t>Compileert naar </a:t>
            </a:r>
            <a:r>
              <a:rPr lang="nl-BE" dirty="0"/>
              <a:t>Windows, Linux, </a:t>
            </a:r>
            <a:r>
              <a:rPr lang="nl-BE" dirty="0" err="1"/>
              <a:t>MacOS</a:t>
            </a:r>
            <a:r>
              <a:rPr lang="nl-BE" dirty="0"/>
              <a:t>, </a:t>
            </a:r>
            <a:r>
              <a:rPr lang="nl-BE" dirty="0" err="1"/>
              <a:t>IOs</a:t>
            </a:r>
            <a:r>
              <a:rPr lang="nl-BE" dirty="0"/>
              <a:t> en Android</a:t>
            </a:r>
          </a:p>
        </p:txBody>
      </p:sp>
      <p:sp>
        <p:nvSpPr>
          <p:cNvPr id="4" name="Tijdelijke aanduiding voor dianummer 3">
            <a:extLst>
              <a:ext uri="{FF2B5EF4-FFF2-40B4-BE49-F238E27FC236}">
                <a16:creationId xmlns:a16="http://schemas.microsoft.com/office/drawing/2014/main" id="{0695AC15-07BF-425D-A48E-C69AE9E8DBEE}"/>
              </a:ext>
            </a:extLst>
          </p:cNvPr>
          <p:cNvSpPr>
            <a:spLocks noGrp="1"/>
          </p:cNvSpPr>
          <p:nvPr>
            <p:ph type="sldNum" sz="quarter" idx="12"/>
          </p:nvPr>
        </p:nvSpPr>
        <p:spPr/>
        <p:txBody>
          <a:bodyPr/>
          <a:lstStyle/>
          <a:p>
            <a:fld id="{97BA5271-A444-4CCD-8D0C-6769CDD0D776}" type="slidenum">
              <a:rPr lang="en-US" smtClean="0"/>
              <a:t>6</a:t>
            </a:fld>
            <a:endParaRPr lang="en-US"/>
          </a:p>
        </p:txBody>
      </p:sp>
    </p:spTree>
    <p:extLst>
      <p:ext uri="{BB962C8B-B14F-4D97-AF65-F5344CB8AC3E}">
        <p14:creationId xmlns:p14="http://schemas.microsoft.com/office/powerpoint/2010/main" val="3210321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a:t>Functies</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Een functie is een stukje code die een bepaalde taak uitvoert.</a:t>
            </a:r>
          </a:p>
          <a:p>
            <a:r>
              <a:rPr lang="nl-BE" dirty="0"/>
              <a:t>Het zijn dus eigenlijk de bouwstenen van een applicatie</a:t>
            </a:r>
          </a:p>
          <a:p>
            <a:r>
              <a:rPr lang="nl-BE" dirty="0"/>
              <a:t>Elke functie is zo ontworpen dat die een specifieke taak uitvoert, gebruik makend van de informatie die eventueel wordt voorzien en die na beëindiging een resultaat kan teruggeven.</a:t>
            </a:r>
          </a:p>
          <a:p>
            <a:pPr lvl="1"/>
            <a:r>
              <a:rPr lang="nl-BE" dirty="0"/>
              <a:t>Bijvoorbeeld:</a:t>
            </a:r>
          </a:p>
          <a:p>
            <a:pPr marL="914400" lvl="2" indent="0">
              <a:buNone/>
            </a:pPr>
            <a:r>
              <a:rPr lang="nl-BE" dirty="0"/>
              <a:t>public int </a:t>
            </a:r>
            <a:r>
              <a:rPr lang="nl-BE" dirty="0" err="1"/>
              <a:t>TelOp</a:t>
            </a:r>
            <a:r>
              <a:rPr lang="nl-BE" dirty="0"/>
              <a:t>(int getal1, int getal2);</a:t>
            </a:r>
          </a:p>
          <a:p>
            <a:pPr lvl="1"/>
            <a:r>
              <a:rPr lang="nl-BE" dirty="0"/>
              <a:t>Het is duidelijk dat deze functie 2 getallen zal optellen en het resultaat dan teruggeeft.</a:t>
            </a:r>
          </a:p>
          <a:p>
            <a:pPr lvl="1"/>
            <a:r>
              <a:rPr lang="nl-BE" dirty="0"/>
              <a:t>Let wel, zowel een returntype als parameters zijn optioneel.</a:t>
            </a:r>
          </a:p>
          <a:p>
            <a:pPr lvl="1"/>
            <a:r>
              <a:rPr lang="nl-BE" dirty="0"/>
              <a:t>Om aan te geven dat de functie geen return waarde heeft, gebruiken we </a:t>
            </a:r>
            <a:r>
              <a:rPr lang="nl-BE" b="1" dirty="0" err="1"/>
              <a:t>void</a:t>
            </a:r>
            <a:r>
              <a:rPr lang="nl-BE" dirty="0"/>
              <a:t>.</a:t>
            </a:r>
          </a:p>
          <a:p>
            <a:pPr lvl="2"/>
            <a:r>
              <a:rPr lang="nl-BE" dirty="0"/>
              <a:t>Bijvoorbeeld : public </a:t>
            </a:r>
            <a:r>
              <a:rPr lang="nl-BE" dirty="0" err="1"/>
              <a:t>void</a:t>
            </a:r>
            <a:r>
              <a:rPr lang="nl-BE" dirty="0"/>
              <a:t> </a:t>
            </a:r>
            <a:r>
              <a:rPr lang="nl-BE" dirty="0" err="1"/>
              <a:t>PrintOnScreen</a:t>
            </a:r>
            <a:r>
              <a:rPr lang="nl-BE" dirty="0"/>
              <a:t>(string tekst)</a:t>
            </a:r>
          </a:p>
          <a:p>
            <a:pPr lvl="1"/>
            <a:endParaRPr lang="nl-BE" b="1" dirty="0"/>
          </a:p>
        </p:txBody>
      </p:sp>
    </p:spTree>
    <p:extLst>
      <p:ext uri="{BB962C8B-B14F-4D97-AF65-F5344CB8AC3E}">
        <p14:creationId xmlns:p14="http://schemas.microsoft.com/office/powerpoint/2010/main" val="507101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a:t>Functies, body </a:t>
            </a:r>
            <a:r>
              <a:rPr lang="nl-BE" dirty="0" err="1"/>
              <a:t>and</a:t>
            </a:r>
            <a:r>
              <a:rPr lang="nl-BE" dirty="0"/>
              <a:t> scope</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Als we een functie declareren, moet die natuurlijk ook iets uitvoeren.</a:t>
            </a:r>
          </a:p>
          <a:p>
            <a:pPr lvl="1"/>
            <a:r>
              <a:rPr lang="nl-BE" dirty="0"/>
              <a:t>De code die de functie doet werken wordt in de body geplaatst.</a:t>
            </a:r>
          </a:p>
          <a:p>
            <a:pPr lvl="1"/>
            <a:r>
              <a:rPr lang="nl-BE" dirty="0"/>
              <a:t>Indien de functie ook een waarde moet teruggeven, dient dit te gebeuren wanneer de uitvoering van de functie eindigt.</a:t>
            </a:r>
          </a:p>
          <a:p>
            <a:pPr lvl="2"/>
            <a:r>
              <a:rPr lang="nl-BE" dirty="0"/>
              <a:t>Opgepast, dit kan op meerdere plaatsen in de functie zijn!!!</a:t>
            </a:r>
          </a:p>
          <a:p>
            <a:r>
              <a:rPr lang="nl-BE" dirty="0"/>
              <a:t>De plaatst waar de code van een functie begint en waar de laatste lijn van de code is geschreven noemt men de body.</a:t>
            </a:r>
          </a:p>
          <a:p>
            <a:r>
              <a:rPr lang="nl-BE" dirty="0"/>
              <a:t>De scope van de body wordt gekenmerkt door accolades {}</a:t>
            </a:r>
          </a:p>
          <a:p>
            <a:pPr lvl="1"/>
            <a:r>
              <a:rPr lang="nl-BE" dirty="0"/>
              <a:t>Ook andere onderdelen binnen een functie kunnen een scope hebben en hebben hun eigen accolades </a:t>
            </a:r>
          </a:p>
          <a:p>
            <a:pPr lvl="1"/>
            <a:r>
              <a:rPr lang="nl-BE" dirty="0"/>
              <a:t>Let er wel op dat elke scope netjes wordt afgesloten !!!!	</a:t>
            </a:r>
          </a:p>
        </p:txBody>
      </p:sp>
    </p:spTree>
    <p:extLst>
      <p:ext uri="{BB962C8B-B14F-4D97-AF65-F5344CB8AC3E}">
        <p14:creationId xmlns:p14="http://schemas.microsoft.com/office/powerpoint/2010/main" val="706628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endParaRPr lang="nl-BE"/>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endParaRPr lang="nl-BE" dirty="0"/>
          </a:p>
        </p:txBody>
      </p:sp>
    </p:spTree>
    <p:extLst>
      <p:ext uri="{BB962C8B-B14F-4D97-AF65-F5344CB8AC3E}">
        <p14:creationId xmlns:p14="http://schemas.microsoft.com/office/powerpoint/2010/main" val="90322636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endParaRPr lang="nl-BE"/>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endParaRPr lang="nl-BE" dirty="0"/>
          </a:p>
        </p:txBody>
      </p:sp>
    </p:spTree>
    <p:extLst>
      <p:ext uri="{BB962C8B-B14F-4D97-AF65-F5344CB8AC3E}">
        <p14:creationId xmlns:p14="http://schemas.microsoft.com/office/powerpoint/2010/main" val="1257818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D5EF2-5E18-43EA-BF02-28119D427383}"/>
              </a:ext>
            </a:extLst>
          </p:cNvPr>
          <p:cNvSpPr>
            <a:spLocks noGrp="1"/>
          </p:cNvSpPr>
          <p:nvPr>
            <p:ph type="title"/>
          </p:nvPr>
        </p:nvSpPr>
        <p:spPr>
          <a:xfrm>
            <a:off x="838200" y="209846"/>
            <a:ext cx="10515600" cy="942381"/>
          </a:xfrm>
        </p:spPr>
        <p:txBody>
          <a:bodyPr/>
          <a:lstStyle/>
          <a:p>
            <a:r>
              <a:rPr lang="nl-BE" dirty="0"/>
              <a:t>Compilatie in .Net</a:t>
            </a:r>
          </a:p>
        </p:txBody>
      </p:sp>
      <p:sp>
        <p:nvSpPr>
          <p:cNvPr id="3" name="Content Placeholder 2">
            <a:extLst>
              <a:ext uri="{FF2B5EF4-FFF2-40B4-BE49-F238E27FC236}">
                <a16:creationId xmlns:a16="http://schemas.microsoft.com/office/drawing/2014/main" id="{B8446A41-1847-4C33-8EDB-B4F1F0876B3A}"/>
              </a:ext>
            </a:extLst>
          </p:cNvPr>
          <p:cNvSpPr>
            <a:spLocks noGrp="1"/>
          </p:cNvSpPr>
          <p:nvPr>
            <p:ph idx="1"/>
          </p:nvPr>
        </p:nvSpPr>
        <p:spPr>
          <a:xfrm>
            <a:off x="838199" y="1358781"/>
            <a:ext cx="10775535" cy="4982198"/>
          </a:xfrm>
        </p:spPr>
        <p:txBody>
          <a:bodyPr/>
          <a:lstStyle/>
          <a:p>
            <a:r>
              <a:rPr lang="nl-BE" dirty="0"/>
              <a:t>Compilatie naar een tussentaal : CIL (Common </a:t>
            </a:r>
            <a:r>
              <a:rPr lang="en-US" dirty="0"/>
              <a:t>Intermediate</a:t>
            </a:r>
            <a:r>
              <a:rPr lang="nl-BE" dirty="0"/>
              <a:t> Language)</a:t>
            </a:r>
          </a:p>
          <a:p>
            <a:pPr lvl="1"/>
            <a:endParaRPr lang="nl-BE" dirty="0"/>
          </a:p>
          <a:p>
            <a:pPr lvl="1"/>
            <a:endParaRPr lang="nl-BE" dirty="0"/>
          </a:p>
          <a:p>
            <a:r>
              <a:rPr lang="nl-BE" dirty="0"/>
              <a:t>Resultaat wordt opgeslagen in een Assembly</a:t>
            </a:r>
          </a:p>
          <a:p>
            <a:pPr lvl="1"/>
            <a:r>
              <a:rPr lang="nl-BE" dirty="0"/>
              <a:t>Dit is meestal een DLL of een EXE</a:t>
            </a:r>
          </a:p>
          <a:p>
            <a:pPr lvl="1"/>
            <a:r>
              <a:rPr lang="nl-BE" dirty="0"/>
              <a:t>Er kunnen ook resources in opgeslagen worden zoals foto’s, tekst, geluid…</a:t>
            </a:r>
          </a:p>
          <a:p>
            <a:pPr lvl="1"/>
            <a:r>
              <a:rPr lang="nl-BE" dirty="0"/>
              <a:t>Uitwisselbaar tussen andere assemblies binnen het framework</a:t>
            </a:r>
          </a:p>
          <a:p>
            <a:r>
              <a:rPr lang="nl-BE" dirty="0"/>
              <a:t>JIT </a:t>
            </a:r>
            <a:r>
              <a:rPr lang="nl-BE" dirty="0" err="1"/>
              <a:t>compiling</a:t>
            </a:r>
            <a:r>
              <a:rPr lang="nl-BE" dirty="0"/>
              <a:t> door de CLR</a:t>
            </a:r>
          </a:p>
          <a:p>
            <a:pPr lvl="1"/>
            <a:r>
              <a:rPr lang="nl-BE" dirty="0"/>
              <a:t>Omzetten naar lokale machinetaal op het moment dat dit deel wordt gebruikt</a:t>
            </a:r>
          </a:p>
          <a:p>
            <a:pPr marL="0" indent="0">
              <a:buNone/>
            </a:pPr>
            <a:endParaRPr lang="en-US" dirty="0"/>
          </a:p>
        </p:txBody>
      </p:sp>
      <p:grpSp>
        <p:nvGrpSpPr>
          <p:cNvPr id="7" name="Group 6">
            <a:extLst>
              <a:ext uri="{FF2B5EF4-FFF2-40B4-BE49-F238E27FC236}">
                <a16:creationId xmlns:a16="http://schemas.microsoft.com/office/drawing/2014/main" id="{68E75439-8A4B-4A63-B78E-FA2CC3F06893}"/>
              </a:ext>
            </a:extLst>
          </p:cNvPr>
          <p:cNvGrpSpPr/>
          <p:nvPr/>
        </p:nvGrpSpPr>
        <p:grpSpPr>
          <a:xfrm>
            <a:off x="3113395" y="1921624"/>
            <a:ext cx="3859760" cy="600711"/>
            <a:chOff x="3147578" y="2058357"/>
            <a:chExt cx="3859760" cy="600711"/>
          </a:xfrm>
        </p:grpSpPr>
        <p:sp>
          <p:nvSpPr>
            <p:cNvPr id="4" name="Flowchart: Document 3">
              <a:extLst>
                <a:ext uri="{FF2B5EF4-FFF2-40B4-BE49-F238E27FC236}">
                  <a16:creationId xmlns:a16="http://schemas.microsoft.com/office/drawing/2014/main" id="{B49466D6-1092-4C73-BF15-E8CB254185FE}"/>
                </a:ext>
              </a:extLst>
            </p:cNvPr>
            <p:cNvSpPr/>
            <p:nvPr/>
          </p:nvSpPr>
          <p:spPr>
            <a:xfrm>
              <a:off x="3147578" y="2058357"/>
              <a:ext cx="1094105" cy="600710"/>
            </a:xfrm>
            <a:prstGeom prst="flowChartDocumen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 Code</a:t>
              </a:r>
            </a:p>
          </p:txBody>
        </p:sp>
        <p:sp>
          <p:nvSpPr>
            <p:cNvPr id="5" name="Arrow: Right 4">
              <a:extLst>
                <a:ext uri="{FF2B5EF4-FFF2-40B4-BE49-F238E27FC236}">
                  <a16:creationId xmlns:a16="http://schemas.microsoft.com/office/drawing/2014/main" id="{CC103AF2-D03C-4225-B7D9-AEE7DD8E62D5}"/>
                </a:ext>
              </a:extLst>
            </p:cNvPr>
            <p:cNvSpPr/>
            <p:nvPr/>
          </p:nvSpPr>
          <p:spPr>
            <a:xfrm>
              <a:off x="4462460" y="2058357"/>
              <a:ext cx="1400175" cy="54292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nl-BE" sz="1100">
                  <a:effectLst/>
                  <a:ea typeface="Calibri" panose="020F0502020204030204" pitchFamily="34" charset="0"/>
                  <a:cs typeface="Times New Roman" panose="02020603050405020304" pitchFamily="18" charset="0"/>
                </a:rPr>
                <a:t>Compileren</a:t>
              </a:r>
              <a:endParaRPr lang="en-US" sz="1100">
                <a:effectLst/>
                <a:ea typeface="Calibri" panose="020F0502020204030204" pitchFamily="34"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53D96AD9-DFD3-434E-BF14-7AD48BDEB998}"/>
                </a:ext>
              </a:extLst>
            </p:cNvPr>
            <p:cNvSpPr/>
            <p:nvPr/>
          </p:nvSpPr>
          <p:spPr>
            <a:xfrm>
              <a:off x="6083413" y="2058357"/>
              <a:ext cx="923925" cy="600711"/>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CIL</a:t>
              </a:r>
            </a:p>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Assembly</a:t>
              </a:r>
            </a:p>
          </p:txBody>
        </p:sp>
      </p:grpSp>
      <p:grpSp>
        <p:nvGrpSpPr>
          <p:cNvPr id="13" name="Group 12">
            <a:extLst>
              <a:ext uri="{FF2B5EF4-FFF2-40B4-BE49-F238E27FC236}">
                <a16:creationId xmlns:a16="http://schemas.microsoft.com/office/drawing/2014/main" id="{1C3526E8-6ECC-4C81-9FAB-8D35EAA05561}"/>
              </a:ext>
            </a:extLst>
          </p:cNvPr>
          <p:cNvGrpSpPr/>
          <p:nvPr/>
        </p:nvGrpSpPr>
        <p:grpSpPr>
          <a:xfrm>
            <a:off x="2955738" y="5349033"/>
            <a:ext cx="4554034" cy="854695"/>
            <a:chOff x="2955738" y="5349033"/>
            <a:chExt cx="4554034" cy="854695"/>
          </a:xfrm>
        </p:grpSpPr>
        <p:sp>
          <p:nvSpPr>
            <p:cNvPr id="8" name="Flowchart: Document 7">
              <a:extLst>
                <a:ext uri="{FF2B5EF4-FFF2-40B4-BE49-F238E27FC236}">
                  <a16:creationId xmlns:a16="http://schemas.microsoft.com/office/drawing/2014/main" id="{9A6A7A62-9ABB-43B4-9D51-16FD21CE1EB3}"/>
                </a:ext>
              </a:extLst>
            </p:cNvPr>
            <p:cNvSpPr/>
            <p:nvPr/>
          </p:nvSpPr>
          <p:spPr>
            <a:xfrm>
              <a:off x="2955738" y="5548734"/>
              <a:ext cx="1094105" cy="600710"/>
            </a:xfrm>
            <a:prstGeom prst="flowChartDocumen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Assembly</a:t>
              </a:r>
            </a:p>
          </p:txBody>
        </p:sp>
        <p:sp>
          <p:nvSpPr>
            <p:cNvPr id="9" name="Arrow: Right 8">
              <a:extLst>
                <a:ext uri="{FF2B5EF4-FFF2-40B4-BE49-F238E27FC236}">
                  <a16:creationId xmlns:a16="http://schemas.microsoft.com/office/drawing/2014/main" id="{F4995870-BB46-40E4-BAB8-AAAE8B98F833}"/>
                </a:ext>
              </a:extLst>
            </p:cNvPr>
            <p:cNvSpPr/>
            <p:nvPr/>
          </p:nvSpPr>
          <p:spPr>
            <a:xfrm>
              <a:off x="4298128" y="5504919"/>
              <a:ext cx="1400175" cy="54292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nl-BE" sz="1100">
                  <a:effectLst/>
                  <a:ea typeface="Calibri" panose="020F0502020204030204" pitchFamily="34" charset="0"/>
                  <a:cs typeface="Times New Roman" panose="02020603050405020304" pitchFamily="18" charset="0"/>
                </a:rPr>
                <a:t>JIT Compilatie</a:t>
              </a:r>
              <a:endParaRPr lang="en-US" sz="1100">
                <a:effectLst/>
                <a:ea typeface="Calibri" panose="020F0502020204030204" pitchFamily="34" charset="0"/>
                <a:cs typeface="Times New Roman" panose="02020603050405020304" pitchFamily="18" charset="0"/>
              </a:endParaRPr>
            </a:p>
          </p:txBody>
        </p:sp>
        <p:grpSp>
          <p:nvGrpSpPr>
            <p:cNvPr id="12" name="Group 11">
              <a:extLst>
                <a:ext uri="{FF2B5EF4-FFF2-40B4-BE49-F238E27FC236}">
                  <a16:creationId xmlns:a16="http://schemas.microsoft.com/office/drawing/2014/main" id="{16F5AF85-C35D-4F67-8CEA-1DF2A9F8146B}"/>
                </a:ext>
              </a:extLst>
            </p:cNvPr>
            <p:cNvGrpSpPr/>
            <p:nvPr/>
          </p:nvGrpSpPr>
          <p:grpSpPr>
            <a:xfrm>
              <a:off x="6061972" y="5349033"/>
              <a:ext cx="1447800" cy="854695"/>
              <a:chOff x="5372100" y="2924175"/>
              <a:chExt cx="1447800" cy="1009650"/>
            </a:xfrm>
          </p:grpSpPr>
          <p:sp>
            <p:nvSpPr>
              <p:cNvPr id="10" name="Rectangle 9">
                <a:extLst>
                  <a:ext uri="{FF2B5EF4-FFF2-40B4-BE49-F238E27FC236}">
                    <a16:creationId xmlns:a16="http://schemas.microsoft.com/office/drawing/2014/main" id="{561594D5-2F5B-4759-9D22-9C758786D831}"/>
                  </a:ext>
                </a:extLst>
              </p:cNvPr>
              <p:cNvSpPr/>
              <p:nvPr/>
            </p:nvSpPr>
            <p:spPr>
              <a:xfrm>
                <a:off x="5372100" y="2924175"/>
                <a:ext cx="1447800" cy="1009650"/>
              </a:xfrm>
              <a:prstGeom prst="rect">
                <a:avLst/>
              </a:prstGeom>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US" sz="1600" b="1">
                    <a:effectLst/>
                    <a:ea typeface="Calibri" panose="020F0502020204030204" pitchFamily="34" charset="0"/>
                    <a:cs typeface="Times New Roman" panose="02020603050405020304" pitchFamily="18" charset="0"/>
                  </a:rPr>
                  <a:t>CLR</a:t>
                </a:r>
                <a:endParaRPr lang="en-US" sz="1100">
                  <a:effectLst/>
                  <a:ea typeface="Calibri" panose="020F0502020204030204" pitchFamily="34"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D135E554-5910-4AB8-AEEE-77CD29C77EA7}"/>
                  </a:ext>
                </a:extLst>
              </p:cNvPr>
              <p:cNvSpPr/>
              <p:nvPr/>
            </p:nvSpPr>
            <p:spPr>
              <a:xfrm>
                <a:off x="5548559" y="3348920"/>
                <a:ext cx="1162228" cy="461080"/>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Computer code</a:t>
                </a:r>
              </a:p>
            </p:txBody>
          </p:sp>
        </p:grpSp>
      </p:grpSp>
      <p:sp>
        <p:nvSpPr>
          <p:cNvPr id="14" name="Tijdelijke aanduiding voor dianummer 13">
            <a:extLst>
              <a:ext uri="{FF2B5EF4-FFF2-40B4-BE49-F238E27FC236}">
                <a16:creationId xmlns:a16="http://schemas.microsoft.com/office/drawing/2014/main" id="{AFE98C7F-B9F5-4865-8291-1E150534DEB4}"/>
              </a:ext>
            </a:extLst>
          </p:cNvPr>
          <p:cNvSpPr>
            <a:spLocks noGrp="1"/>
          </p:cNvSpPr>
          <p:nvPr>
            <p:ph type="sldNum" sz="quarter" idx="12"/>
          </p:nvPr>
        </p:nvSpPr>
        <p:spPr/>
        <p:txBody>
          <a:bodyPr/>
          <a:lstStyle/>
          <a:p>
            <a:fld id="{97BA5271-A444-4CCD-8D0C-6769CDD0D776}" type="slidenum">
              <a:rPr lang="en-US" smtClean="0"/>
              <a:t>7</a:t>
            </a:fld>
            <a:endParaRPr lang="en-US"/>
          </a:p>
        </p:txBody>
      </p:sp>
    </p:spTree>
    <p:extLst>
      <p:ext uri="{BB962C8B-B14F-4D97-AF65-F5344CB8AC3E}">
        <p14:creationId xmlns:p14="http://schemas.microsoft.com/office/powerpoint/2010/main" val="317458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79096-0F39-4CF6-B31C-546C46826B55}"/>
              </a:ext>
            </a:extLst>
          </p:cNvPr>
          <p:cNvSpPr>
            <a:spLocks noGrp="1"/>
          </p:cNvSpPr>
          <p:nvPr>
            <p:ph type="title"/>
          </p:nvPr>
        </p:nvSpPr>
        <p:spPr>
          <a:xfrm>
            <a:off x="838200" y="365126"/>
            <a:ext cx="10515600" cy="1010748"/>
          </a:xfrm>
        </p:spPr>
        <p:txBody>
          <a:bodyPr/>
          <a:lstStyle/>
          <a:p>
            <a:r>
              <a:rPr lang="nl-BE" dirty="0"/>
              <a:t>Coderen in C#</a:t>
            </a:r>
          </a:p>
        </p:txBody>
      </p:sp>
      <p:sp>
        <p:nvSpPr>
          <p:cNvPr id="3" name="Content Placeholder 2">
            <a:extLst>
              <a:ext uri="{FF2B5EF4-FFF2-40B4-BE49-F238E27FC236}">
                <a16:creationId xmlns:a16="http://schemas.microsoft.com/office/drawing/2014/main" id="{39BAFB7D-F9CE-44BA-A1B9-EB83AE1BD6A9}"/>
              </a:ext>
            </a:extLst>
          </p:cNvPr>
          <p:cNvSpPr>
            <a:spLocks noGrp="1"/>
          </p:cNvSpPr>
          <p:nvPr>
            <p:ph idx="1"/>
          </p:nvPr>
        </p:nvSpPr>
        <p:spPr>
          <a:xfrm>
            <a:off x="838200" y="1375874"/>
            <a:ext cx="10515600" cy="4801089"/>
          </a:xfrm>
        </p:spPr>
        <p:txBody>
          <a:bodyPr/>
          <a:lstStyle/>
          <a:p>
            <a:r>
              <a:rPr lang="nl-BE" dirty="0"/>
              <a:t>Naamgeving</a:t>
            </a:r>
          </a:p>
          <a:p>
            <a:pPr lvl="1"/>
            <a:r>
              <a:rPr lang="nl-BE" dirty="0"/>
              <a:t>Goede afspraken zijn nodig om de leesbaarheid te verhogen</a:t>
            </a:r>
          </a:p>
          <a:p>
            <a:pPr lvl="1"/>
            <a:r>
              <a:rPr lang="nl-BE" dirty="0"/>
              <a:t>C# is hoofdletter gevoelig. Dit is niet zo bij alle talen (</a:t>
            </a:r>
            <a:r>
              <a:rPr lang="nl-BE" dirty="0" err="1"/>
              <a:t>VB.Net</a:t>
            </a:r>
            <a:r>
              <a:rPr lang="nl-BE" dirty="0"/>
              <a:t>)</a:t>
            </a:r>
          </a:p>
          <a:p>
            <a:pPr lvl="2"/>
            <a:r>
              <a:rPr lang="nl-BE" dirty="0"/>
              <a:t>Let op wanneer je code uitwisselt met een Visual Basic applicatie!</a:t>
            </a:r>
          </a:p>
          <a:p>
            <a:pPr lvl="1"/>
            <a:r>
              <a:rPr lang="nl-BE" dirty="0"/>
              <a:t>Bij conventie zijn volgende schrijfregels gangbaar in C# code:</a:t>
            </a:r>
          </a:p>
          <a:p>
            <a:pPr lvl="2"/>
            <a:r>
              <a:rPr lang="nl-BE" dirty="0"/>
              <a:t>Parameters, lokale variabelen en private velden : </a:t>
            </a:r>
            <a:r>
              <a:rPr lang="nl-BE" b="1" dirty="0" err="1"/>
              <a:t>camelCase</a:t>
            </a:r>
            <a:r>
              <a:rPr lang="nl-BE" dirty="0"/>
              <a:t>. -&gt; </a:t>
            </a:r>
            <a:r>
              <a:rPr lang="nl-BE" dirty="0" err="1"/>
              <a:t>myVar</a:t>
            </a:r>
            <a:endParaRPr lang="nl-BE" dirty="0"/>
          </a:p>
          <a:p>
            <a:pPr lvl="2"/>
            <a:r>
              <a:rPr lang="nl-BE" dirty="0"/>
              <a:t>Andere identifiers: </a:t>
            </a:r>
            <a:r>
              <a:rPr lang="nl-BE" b="1" dirty="0" err="1"/>
              <a:t>PascalCase</a:t>
            </a:r>
            <a:r>
              <a:rPr lang="nl-BE" dirty="0"/>
              <a:t> -&gt; </a:t>
            </a:r>
            <a:r>
              <a:rPr lang="nl-BE" dirty="0" err="1"/>
              <a:t>MyFunction</a:t>
            </a:r>
            <a:r>
              <a:rPr lang="nl-BE" dirty="0"/>
              <a:t>();</a:t>
            </a:r>
          </a:p>
          <a:p>
            <a:r>
              <a:rPr lang="nl-BE" dirty="0"/>
              <a:t>Keywords</a:t>
            </a:r>
          </a:p>
          <a:p>
            <a:pPr lvl="1"/>
            <a:r>
              <a:rPr lang="nl-BE" dirty="0"/>
              <a:t>Dit zijn benamingen die een speciale betekenis hebben voor de compiler</a:t>
            </a:r>
          </a:p>
          <a:p>
            <a:pPr lvl="2"/>
            <a:r>
              <a:rPr lang="nl-BE" dirty="0" err="1"/>
              <a:t>Bijv</a:t>
            </a:r>
            <a:r>
              <a:rPr lang="nl-BE" dirty="0"/>
              <a:t> class, </a:t>
            </a:r>
            <a:r>
              <a:rPr lang="nl-BE" dirty="0" err="1"/>
              <a:t>enum</a:t>
            </a:r>
            <a:r>
              <a:rPr lang="nl-BE" dirty="0"/>
              <a:t>, int, </a:t>
            </a:r>
            <a:r>
              <a:rPr lang="nl-BE" dirty="0" err="1"/>
              <a:t>decimal</a:t>
            </a:r>
            <a:r>
              <a:rPr lang="nl-BE" dirty="0"/>
              <a:t>, …</a:t>
            </a:r>
          </a:p>
          <a:p>
            <a:pPr lvl="1"/>
            <a:r>
              <a:rPr lang="nl-BE" dirty="0"/>
              <a:t>Deze kunnen (</a:t>
            </a:r>
            <a:r>
              <a:rPr lang="nl-BE" i="1" dirty="0"/>
              <a:t>best*</a:t>
            </a:r>
            <a:r>
              <a:rPr lang="nl-BE" dirty="0"/>
              <a:t>) niet gebruikt worden als </a:t>
            </a:r>
            <a:r>
              <a:rPr lang="nl-BE" dirty="0" err="1"/>
              <a:t>keyword</a:t>
            </a:r>
            <a:endParaRPr lang="nl-BE" dirty="0"/>
          </a:p>
        </p:txBody>
      </p:sp>
      <p:sp>
        <p:nvSpPr>
          <p:cNvPr id="4" name="Tijdelijke aanduiding voor dianummer 3">
            <a:extLst>
              <a:ext uri="{FF2B5EF4-FFF2-40B4-BE49-F238E27FC236}">
                <a16:creationId xmlns:a16="http://schemas.microsoft.com/office/drawing/2014/main" id="{E028353C-C72D-47A5-ABF2-BF2B1A3D0E48}"/>
              </a:ext>
            </a:extLst>
          </p:cNvPr>
          <p:cNvSpPr>
            <a:spLocks noGrp="1"/>
          </p:cNvSpPr>
          <p:nvPr>
            <p:ph type="sldNum" sz="quarter" idx="12"/>
          </p:nvPr>
        </p:nvSpPr>
        <p:spPr/>
        <p:txBody>
          <a:bodyPr/>
          <a:lstStyle/>
          <a:p>
            <a:fld id="{97BA5271-A444-4CCD-8D0C-6769CDD0D776}" type="slidenum">
              <a:rPr lang="en-US" smtClean="0"/>
              <a:t>8</a:t>
            </a:fld>
            <a:endParaRPr lang="en-US"/>
          </a:p>
        </p:txBody>
      </p:sp>
    </p:spTree>
    <p:extLst>
      <p:ext uri="{BB962C8B-B14F-4D97-AF65-F5344CB8AC3E}">
        <p14:creationId xmlns:p14="http://schemas.microsoft.com/office/powerpoint/2010/main" val="2764356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par>
                          <p:cTn id="48" fill="hold">
                            <p:stCondLst>
                              <p:cond delay="500"/>
                            </p:stCondLst>
                            <p:childTnLst>
                              <p:par>
                                <p:cTn id="49" presetID="10" presetClass="entr" presetSubtype="0" fill="hold" grpId="0" nodeType="afterEffect">
                                  <p:stCondLst>
                                    <p:cond delay="250"/>
                                  </p:stCondLst>
                                  <p:childTnLst>
                                    <p:set>
                                      <p:cBhvr>
                                        <p:cTn id="50" dur="1" fill="hold">
                                          <p:stCondLst>
                                            <p:cond delay="0"/>
                                          </p:stCondLst>
                                        </p:cTn>
                                        <p:tgtEl>
                                          <p:spTgt spid="3">
                                            <p:txEl>
                                              <p:pRg st="9" end="9"/>
                                            </p:txEl>
                                          </p:spTgt>
                                        </p:tgtEl>
                                        <p:attrNameLst>
                                          <p:attrName>style.visibility</p:attrName>
                                        </p:attrNameLst>
                                      </p:cBhvr>
                                      <p:to>
                                        <p:strVal val="visible"/>
                                      </p:to>
                                    </p:set>
                                    <p:animEffect transition="in" filter="fade">
                                      <p:cBhvr>
                                        <p:cTn id="51" dur="500"/>
                                        <p:tgtEl>
                                          <p:spTgt spid="3">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3">
                                            <p:txEl>
                                              <p:pRg st="10" end="10"/>
                                            </p:txEl>
                                          </p:spTgt>
                                        </p:tgtEl>
                                        <p:attrNameLst>
                                          <p:attrName>style.visibility</p:attrName>
                                        </p:attrNameLst>
                                      </p:cBhvr>
                                      <p:to>
                                        <p:strVal val="visible"/>
                                      </p:to>
                                    </p:set>
                                    <p:animEffect transition="in" filter="fade">
                                      <p:cBhvr>
                                        <p:cTn id="5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463F6-290A-4658-BE22-328E043FB449}"/>
              </a:ext>
            </a:extLst>
          </p:cNvPr>
          <p:cNvSpPr>
            <a:spLocks noGrp="1"/>
          </p:cNvSpPr>
          <p:nvPr>
            <p:ph type="title"/>
          </p:nvPr>
        </p:nvSpPr>
        <p:spPr>
          <a:xfrm>
            <a:off x="838200" y="365126"/>
            <a:ext cx="10515600" cy="822740"/>
          </a:xfrm>
        </p:spPr>
        <p:txBody>
          <a:bodyPr/>
          <a:lstStyle/>
          <a:p>
            <a:r>
              <a:rPr lang="nl-BE" dirty="0"/>
              <a:t>Opmerkingen toevoegen in code</a:t>
            </a:r>
          </a:p>
        </p:txBody>
      </p:sp>
      <p:sp>
        <p:nvSpPr>
          <p:cNvPr id="3" name="Content Placeholder 2">
            <a:extLst>
              <a:ext uri="{FF2B5EF4-FFF2-40B4-BE49-F238E27FC236}">
                <a16:creationId xmlns:a16="http://schemas.microsoft.com/office/drawing/2014/main" id="{C394B2A9-D44F-4973-AC8C-C365C54879FE}"/>
              </a:ext>
            </a:extLst>
          </p:cNvPr>
          <p:cNvSpPr>
            <a:spLocks noGrp="1"/>
          </p:cNvSpPr>
          <p:nvPr>
            <p:ph idx="1"/>
          </p:nvPr>
        </p:nvSpPr>
        <p:spPr>
          <a:xfrm>
            <a:off x="838200" y="1410056"/>
            <a:ext cx="10515600" cy="4999290"/>
          </a:xfrm>
        </p:spPr>
        <p:txBody>
          <a:bodyPr>
            <a:normAutofit/>
          </a:bodyPr>
          <a:lstStyle/>
          <a:p>
            <a:r>
              <a:rPr lang="nl-BE" dirty="0"/>
              <a:t>Wordt gebruikt om de leesbaarheid te verhogen</a:t>
            </a:r>
          </a:p>
          <a:p>
            <a:r>
              <a:rPr lang="nl-BE" dirty="0"/>
              <a:t>We kunnen moeilijk verstaanbare code toelichten</a:t>
            </a:r>
          </a:p>
          <a:p>
            <a:r>
              <a:rPr lang="nl-BE" dirty="0"/>
              <a:t>2 manieren:</a:t>
            </a:r>
          </a:p>
          <a:p>
            <a:pPr lvl="1"/>
            <a:r>
              <a:rPr lang="nl-BE" dirty="0"/>
              <a:t>Lijn: //</a:t>
            </a:r>
          </a:p>
          <a:p>
            <a:pPr lvl="2"/>
            <a:r>
              <a:rPr lang="nl-BE" dirty="0"/>
              <a:t>De rest van de lijn wordt beschouwd als commentaar:</a:t>
            </a:r>
          </a:p>
          <a:p>
            <a:pPr marL="1371600" lvl="3" indent="0">
              <a:buNone/>
            </a:pPr>
            <a:r>
              <a:rPr lang="nl-NL" sz="1400" dirty="0">
                <a:solidFill>
                  <a:srgbClr val="0000FF"/>
                </a:solidFill>
                <a:latin typeface="Consolas" panose="020B0609020204030204" pitchFamily="49" charset="0"/>
              </a:rPr>
              <a:t>int</a:t>
            </a: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myVar</a:t>
            </a:r>
            <a:r>
              <a:rPr lang="nl-NL" sz="1400" dirty="0">
                <a:solidFill>
                  <a:srgbClr val="000000"/>
                </a:solidFill>
                <a:latin typeface="Consolas" panose="020B0609020204030204" pitchFamily="49" charset="0"/>
              </a:rPr>
              <a:t> = 0; </a:t>
            </a:r>
            <a:r>
              <a:rPr lang="nl-NL" sz="1400" dirty="0">
                <a:solidFill>
                  <a:srgbClr val="008000"/>
                </a:solidFill>
                <a:latin typeface="Consolas" panose="020B0609020204030204" pitchFamily="49" charset="0"/>
              </a:rPr>
              <a:t>//Dit is mijn </a:t>
            </a:r>
            <a:r>
              <a:rPr lang="nl-NL" sz="1400" dirty="0" err="1">
                <a:solidFill>
                  <a:srgbClr val="008000"/>
                </a:solidFill>
                <a:latin typeface="Consolas" panose="020B0609020204030204" pitchFamily="49" charset="0"/>
              </a:rPr>
              <a:t>variable</a:t>
            </a:r>
            <a:endParaRPr lang="nl-NL" sz="1400" dirty="0">
              <a:solidFill>
                <a:srgbClr val="008000"/>
              </a:solidFill>
              <a:latin typeface="Consolas" panose="020B0609020204030204" pitchFamily="49" charset="0"/>
            </a:endParaRPr>
          </a:p>
          <a:p>
            <a:pPr lvl="1"/>
            <a:r>
              <a:rPr lang="nl-BE" dirty="0"/>
              <a:t>Blok: /* */</a:t>
            </a:r>
          </a:p>
          <a:p>
            <a:pPr lvl="2"/>
            <a:r>
              <a:rPr lang="nl-BE" dirty="0"/>
              <a:t>De tekst binnen de commentaar markering wordt beschouwd als een opmerking</a:t>
            </a:r>
          </a:p>
          <a:p>
            <a:pPr lvl="3"/>
            <a:r>
              <a:rPr lang="nl-BE" dirty="0"/>
              <a:t>Gebruikt om meerdere lijnen toe te voegen</a:t>
            </a:r>
          </a:p>
          <a:p>
            <a:pPr lvl="3"/>
            <a:r>
              <a:rPr lang="nl-BE" dirty="0"/>
              <a:t>We kunnen ook opmerkingen tussen de code plaatsen:</a:t>
            </a:r>
          </a:p>
          <a:p>
            <a:pPr marL="1828800" lvl="4" indent="0">
              <a:buNone/>
            </a:pPr>
            <a:r>
              <a:rPr lang="nl-NL" sz="1400" dirty="0">
                <a:solidFill>
                  <a:srgbClr val="0000FF"/>
                </a:solidFill>
                <a:latin typeface="Consolas" panose="020B0609020204030204" pitchFamily="49" charset="0"/>
              </a:rPr>
              <a:t>int</a:t>
            </a: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myVar</a:t>
            </a:r>
            <a:r>
              <a:rPr lang="nl-NL" sz="1400" dirty="0">
                <a:solidFill>
                  <a:srgbClr val="000000"/>
                </a:solidFill>
                <a:latin typeface="Consolas" panose="020B0609020204030204" pitchFamily="49" charset="0"/>
              </a:rPr>
              <a:t> </a:t>
            </a:r>
            <a:r>
              <a:rPr lang="nl-NL" sz="1400" dirty="0">
                <a:solidFill>
                  <a:srgbClr val="008000"/>
                </a:solidFill>
                <a:latin typeface="Consolas" panose="020B0609020204030204" pitchFamily="49" charset="0"/>
              </a:rPr>
              <a:t>/* De waarde moet standaard negatief zijn !! */</a:t>
            </a:r>
            <a:r>
              <a:rPr lang="nl-NL" sz="1400" dirty="0">
                <a:solidFill>
                  <a:srgbClr val="000000"/>
                </a:solidFill>
                <a:latin typeface="Consolas" panose="020B0609020204030204" pitchFamily="49" charset="0"/>
              </a:rPr>
              <a:t> = -1;</a:t>
            </a:r>
            <a:endParaRPr lang="nl-BE" dirty="0"/>
          </a:p>
          <a:p>
            <a:pPr lvl="1"/>
            <a:r>
              <a:rPr lang="nl-BE" dirty="0"/>
              <a:t>Commentaar wordt genegeerd door de compiler</a:t>
            </a:r>
          </a:p>
          <a:p>
            <a:r>
              <a:rPr lang="nl-NL" dirty="0"/>
              <a:t>Overdrijf ook niet met opmerkingen!</a:t>
            </a:r>
          </a:p>
        </p:txBody>
      </p:sp>
      <p:sp>
        <p:nvSpPr>
          <p:cNvPr id="4" name="Tijdelijke aanduiding voor dianummer 3">
            <a:extLst>
              <a:ext uri="{FF2B5EF4-FFF2-40B4-BE49-F238E27FC236}">
                <a16:creationId xmlns:a16="http://schemas.microsoft.com/office/drawing/2014/main" id="{532C20A4-158F-40A7-BA18-FECF9DCE703B}"/>
              </a:ext>
            </a:extLst>
          </p:cNvPr>
          <p:cNvSpPr>
            <a:spLocks noGrp="1"/>
          </p:cNvSpPr>
          <p:nvPr>
            <p:ph type="sldNum" sz="quarter" idx="12"/>
          </p:nvPr>
        </p:nvSpPr>
        <p:spPr/>
        <p:txBody>
          <a:bodyPr/>
          <a:lstStyle/>
          <a:p>
            <a:fld id="{97BA5271-A444-4CCD-8D0C-6769CDD0D776}" type="slidenum">
              <a:rPr lang="en-US" smtClean="0"/>
              <a:t>9</a:t>
            </a:fld>
            <a:endParaRPr lang="en-US"/>
          </a:p>
        </p:txBody>
      </p:sp>
    </p:spTree>
    <p:extLst>
      <p:ext uri="{BB962C8B-B14F-4D97-AF65-F5344CB8AC3E}">
        <p14:creationId xmlns:p14="http://schemas.microsoft.com/office/powerpoint/2010/main" val="411917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550681D-B0B6-49B5-828E-2328806F6A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2923</TotalTime>
  <Words>5016</Words>
  <Application>Microsoft Office PowerPoint</Application>
  <PresentationFormat>Widescreen</PresentationFormat>
  <Paragraphs>821</Paragraphs>
  <Slides>63</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63</vt:i4>
      </vt:variant>
    </vt:vector>
  </HeadingPairs>
  <TitlesOfParts>
    <vt:vector size="70" baseType="lpstr">
      <vt:lpstr>Arial</vt:lpstr>
      <vt:lpstr>Calibri</vt:lpstr>
      <vt:lpstr>Calibri Light</vt:lpstr>
      <vt:lpstr>Cascadia Mono</vt:lpstr>
      <vt:lpstr>Consolas</vt:lpstr>
      <vt:lpstr>Office Theme</vt:lpstr>
      <vt:lpstr>1_Office Theme</vt:lpstr>
      <vt:lpstr>  Programmeren in C# </vt:lpstr>
      <vt:lpstr>Programmeren Inleiding</vt:lpstr>
      <vt:lpstr>Wat is programmeren?</vt:lpstr>
      <vt:lpstr>Programmatie</vt:lpstr>
      <vt:lpstr>Wat is C#?</vt:lpstr>
      <vt:lpstr>.Net platform</vt:lpstr>
      <vt:lpstr>Compilatie in .Net</vt:lpstr>
      <vt:lpstr>Coderen in C#</vt:lpstr>
      <vt:lpstr>Opmerkingen toevoegen in code</vt:lpstr>
      <vt:lpstr>Types</vt:lpstr>
      <vt:lpstr>Primitieve Datatypes</vt:lpstr>
      <vt:lpstr>Primitieve datatypes</vt:lpstr>
      <vt:lpstr>Gehele getallen</vt:lpstr>
      <vt:lpstr>Komma getallen</vt:lpstr>
      <vt:lpstr>Tekst, tijd en datum</vt:lpstr>
      <vt:lpstr>Variabelen</vt:lpstr>
      <vt:lpstr>Werken met een console app</vt:lpstr>
      <vt:lpstr>Console applicaties, de basis</vt:lpstr>
      <vt:lpstr>Labo</vt:lpstr>
      <vt:lpstr>Value en Reference  Datatypes</vt:lpstr>
      <vt:lpstr>Value en Reference Types</vt:lpstr>
      <vt:lpstr>Value types</vt:lpstr>
      <vt:lpstr>Reference types</vt:lpstr>
      <vt:lpstr>Een reference type declareren</vt:lpstr>
      <vt:lpstr>Labo</vt:lpstr>
      <vt:lpstr>Wat gebeurt er binnen in de CLR ?</vt:lpstr>
      <vt:lpstr>Verschil tussen Stack en Heap</vt:lpstr>
      <vt:lpstr>Wat gaat waar ?</vt:lpstr>
      <vt:lpstr>En nu met code …</vt:lpstr>
      <vt:lpstr>En wat als we een reference type gebruiken?</vt:lpstr>
      <vt:lpstr>Predefined Value types van C#</vt:lpstr>
      <vt:lpstr>Integers</vt:lpstr>
      <vt:lpstr>Werken met integers</vt:lpstr>
      <vt:lpstr>Operatoren en integers</vt:lpstr>
      <vt:lpstr>Bitwise operators</vt:lpstr>
      <vt:lpstr>Conversie van integers</vt:lpstr>
      <vt:lpstr>Reële getallen </vt:lpstr>
      <vt:lpstr>Werken met reële getallen</vt:lpstr>
      <vt:lpstr>Specifieke waarden bij reële getallen </vt:lpstr>
      <vt:lpstr>Boolean</vt:lpstr>
      <vt:lpstr>Labo</vt:lpstr>
      <vt:lpstr>Tekst</vt:lpstr>
      <vt:lpstr>Tekst</vt:lpstr>
      <vt:lpstr>ASCII tabel</vt:lpstr>
      <vt:lpstr>Karakters</vt:lpstr>
      <vt:lpstr>string</vt:lpstr>
      <vt:lpstr>Het gebruik van een string object</vt:lpstr>
      <vt:lpstr>String functies</vt:lpstr>
      <vt:lpstr>Andere basis datatypes</vt:lpstr>
      <vt:lpstr>Datetime</vt:lpstr>
      <vt:lpstr>TimeSpan</vt:lpstr>
      <vt:lpstr>TimeOnly en DateOnly</vt:lpstr>
      <vt:lpstr>Omzetten van datatypes</vt:lpstr>
      <vt:lpstr>Omzetten van numerieke waarden naar string</vt:lpstr>
      <vt:lpstr>Omzetten van een string naar een numerieke waarde</vt:lpstr>
      <vt:lpstr>Casting van waarden</vt:lpstr>
      <vt:lpstr>Conversie</vt:lpstr>
      <vt:lpstr>Labo</vt:lpstr>
      <vt:lpstr>Functies of methods</vt:lpstr>
      <vt:lpstr>Functies</vt:lpstr>
      <vt:lpstr>Functies, body and scope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105</cp:revision>
  <dcterms:created xsi:type="dcterms:W3CDTF">2019-02-03T09:23:57Z</dcterms:created>
  <dcterms:modified xsi:type="dcterms:W3CDTF">2023-10-11T16:25:24Z</dcterms:modified>
</cp:coreProperties>
</file>

<file path=docProps/thumbnail.jpeg>
</file>